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3"/>
  </p:notesMasterIdLst>
  <p:sldIdLst>
    <p:sldId id="261" r:id="rId3"/>
    <p:sldId id="313" r:id="rId4"/>
    <p:sldId id="375" r:id="rId5"/>
    <p:sldId id="262" r:id="rId6"/>
    <p:sldId id="363" r:id="rId7"/>
    <p:sldId id="319" r:id="rId8"/>
    <p:sldId id="322" r:id="rId9"/>
    <p:sldId id="364" r:id="rId10"/>
    <p:sldId id="342" r:id="rId11"/>
    <p:sldId id="327" r:id="rId12"/>
    <p:sldId id="365" r:id="rId13"/>
    <p:sldId id="344" r:id="rId14"/>
    <p:sldId id="349" r:id="rId15"/>
    <p:sldId id="367" r:id="rId16"/>
    <p:sldId id="368" r:id="rId17"/>
    <p:sldId id="301" r:id="rId18"/>
    <p:sldId id="366" r:id="rId19"/>
    <p:sldId id="369" r:id="rId20"/>
    <p:sldId id="329" r:id="rId21"/>
    <p:sldId id="370" r:id="rId22"/>
    <p:sldId id="371" r:id="rId23"/>
    <p:sldId id="372" r:id="rId24"/>
    <p:sldId id="374" r:id="rId25"/>
    <p:sldId id="309" r:id="rId26"/>
    <p:sldId id="373" r:id="rId27"/>
    <p:sldId id="378" r:id="rId28"/>
    <p:sldId id="379" r:id="rId29"/>
    <p:sldId id="381" r:id="rId30"/>
    <p:sldId id="383" r:id="rId31"/>
    <p:sldId id="384" r:id="rId32"/>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0044"/>
    <a:srgbClr val="62B01E"/>
    <a:srgbClr val="0113FF"/>
    <a:srgbClr val="0028A8"/>
    <a:srgbClr val="0070C0"/>
    <a:srgbClr val="CDCBCC"/>
    <a:srgbClr val="1415FF"/>
    <a:srgbClr val="6361FF"/>
    <a:srgbClr val="B1B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76000" autoAdjust="0"/>
  </p:normalViewPr>
  <p:slideViewPr>
    <p:cSldViewPr>
      <p:cViewPr varScale="1">
        <p:scale>
          <a:sx n="84" d="100"/>
          <a:sy n="84" d="100"/>
        </p:scale>
        <p:origin x="-2328" y="-84"/>
      </p:cViewPr>
      <p:guideLst>
        <p:guide orient="horz" pos="2160"/>
        <p:guide pos="2880"/>
      </p:guideLst>
    </p:cSldViewPr>
  </p:slideViewPr>
  <p:notesTextViewPr>
    <p:cViewPr>
      <p:scale>
        <a:sx n="1" d="1"/>
        <a:sy n="1" d="1"/>
      </p:scale>
      <p:origin x="0" y="0"/>
    </p:cViewPr>
  </p:notesTextViewPr>
  <p:notesViewPr>
    <p:cSldViewPr>
      <p:cViewPr varScale="1">
        <p:scale>
          <a:sx n="79" d="100"/>
          <a:sy n="79" d="100"/>
        </p:scale>
        <p:origin x="-3930" y="-78"/>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D6C52F51-82A8-4266-876B-DCC0EB206019}" type="datetimeFigureOut">
              <a:rPr lang="nl-NL" smtClean="0"/>
              <a:t>24-10-2017</a:t>
            </a:fld>
            <a:endParaRPr lang="nl-NL"/>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6DB9A244-4DA7-4820-AA29-16553D17F0B6}" type="slidenum">
              <a:rPr lang="nl-NL" smtClean="0"/>
              <a:t>‹#›</a:t>
            </a:fld>
            <a:endParaRPr lang="nl-NL"/>
          </a:p>
        </p:txBody>
      </p:sp>
    </p:spTree>
    <p:extLst>
      <p:ext uri="{BB962C8B-B14F-4D97-AF65-F5344CB8AC3E}">
        <p14:creationId xmlns:p14="http://schemas.microsoft.com/office/powerpoint/2010/main" val="2076211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[jezelf voorstellen en vertellen wat je gaat vertellen]</a:t>
            </a:r>
            <a:endParaRPr lang="nl-NL" dirty="0"/>
          </a:p>
        </p:txBody>
      </p:sp>
      <p:sp>
        <p:nvSpPr>
          <p:cNvPr id="4" name="Slide Number Placeholder 3"/>
          <p:cNvSpPr>
            <a:spLocks noGrp="1"/>
          </p:cNvSpPr>
          <p:nvPr>
            <p:ph type="sldNum" sz="quarter" idx="10"/>
          </p:nvPr>
        </p:nvSpPr>
        <p:spPr/>
        <p:txBody>
          <a:bodyPr/>
          <a:lstStyle/>
          <a:p>
            <a:fld id="{6DB9A244-4DA7-4820-AA29-16553D17F0B6}" type="slidenum">
              <a:rPr lang="nl-NL" smtClean="0"/>
              <a:t>1</a:t>
            </a:fld>
            <a:endParaRPr lang="nl-NL"/>
          </a:p>
        </p:txBody>
      </p:sp>
    </p:spTree>
    <p:extLst>
      <p:ext uri="{BB962C8B-B14F-4D97-AF65-F5344CB8AC3E}">
        <p14:creationId xmlns:p14="http://schemas.microsoft.com/office/powerpoint/2010/main" val="159736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De hulp</a:t>
            </a:r>
            <a:r>
              <a:rPr lang="nl-NL" baseline="0" dirty="0" smtClean="0"/>
              <a:t> van de tutor werd dus altijd overgebracht door onze elektronische tutor, en dat is de afbeelding die u hier ziet. Deze tutor communiceerde eigenlijk vrij simpel </a:t>
            </a:r>
            <a:r>
              <a:rPr lang="nl-NL" baseline="0" dirty="0" err="1" smtClean="0"/>
              <a:t>dmv</a:t>
            </a:r>
            <a:r>
              <a:rPr lang="nl-NL" baseline="0" dirty="0" smtClean="0"/>
              <a:t> een tekstballon met de leerlingen in de omgeving, waarin zij vragen stelde en instructies gaf. </a:t>
            </a:r>
            <a:endParaRPr lang="nl-NL" dirty="0"/>
          </a:p>
        </p:txBody>
      </p:sp>
      <p:sp>
        <p:nvSpPr>
          <p:cNvPr id="4" name="Slide Number Placeholder 3"/>
          <p:cNvSpPr>
            <a:spLocks noGrp="1"/>
          </p:cNvSpPr>
          <p:nvPr>
            <p:ph type="sldNum" sz="quarter" idx="10"/>
          </p:nvPr>
        </p:nvSpPr>
        <p:spPr/>
        <p:txBody>
          <a:bodyPr/>
          <a:lstStyle/>
          <a:p>
            <a:fld id="{6DB9A244-4DA7-4820-AA29-16553D17F0B6}" type="slidenum">
              <a:rPr lang="nl-NL" smtClean="0"/>
              <a:t>10</a:t>
            </a:fld>
            <a:endParaRPr lang="nl-NL"/>
          </a:p>
        </p:txBody>
      </p:sp>
    </p:spTree>
    <p:extLst>
      <p:ext uri="{BB962C8B-B14F-4D97-AF65-F5344CB8AC3E}">
        <p14:creationId xmlns:p14="http://schemas.microsoft.com/office/powerpoint/2010/main" val="154983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Wat betreft het taakselectieproces gaf de tutor specifiek hulp bij de zelfbeoordeling </a:t>
            </a:r>
            <a:r>
              <a:rPr lang="nl-NL" sz="1200" baseline="0" dirty="0" err="1" smtClean="0"/>
              <a:t>dmv</a:t>
            </a:r>
            <a:r>
              <a:rPr lang="nl-NL" sz="1200" baseline="0" dirty="0" smtClean="0"/>
              <a:t> feedback, en bij de selectie zelf </a:t>
            </a:r>
            <a:r>
              <a:rPr lang="nl-NL" sz="1200" baseline="0" dirty="0" err="1" smtClean="0"/>
              <a:t>dmv</a:t>
            </a:r>
            <a:r>
              <a:rPr lang="nl-NL" sz="1200" baseline="0" dirty="0" smtClean="0"/>
              <a:t> een advies. Voor zowel het feedback en het advies hebben we oorspronkelijk 3 verschillende soorten uitgetest, namelijk een procedurele variant, een strategische variant, en een controlevariant, die ik nu zal toelichten. </a:t>
            </a:r>
          </a:p>
        </p:txBody>
      </p:sp>
      <p:sp>
        <p:nvSpPr>
          <p:cNvPr id="4" name="Slide Number Placeholder 3"/>
          <p:cNvSpPr>
            <a:spLocks noGrp="1"/>
          </p:cNvSpPr>
          <p:nvPr>
            <p:ph type="sldNum" sz="quarter" idx="10"/>
          </p:nvPr>
        </p:nvSpPr>
        <p:spPr/>
        <p:txBody>
          <a:bodyPr/>
          <a:lstStyle/>
          <a:p>
            <a:fld id="{6DB9A244-4DA7-4820-AA29-16553D17F0B6}" type="slidenum">
              <a:rPr lang="nl-NL" smtClean="0"/>
              <a:t>11</a:t>
            </a:fld>
            <a:endParaRPr lang="nl-NL"/>
          </a:p>
        </p:txBody>
      </p:sp>
    </p:spTree>
    <p:extLst>
      <p:ext uri="{BB962C8B-B14F-4D97-AF65-F5344CB8AC3E}">
        <p14:creationId xmlns:p14="http://schemas.microsoft.com/office/powerpoint/2010/main" val="3519838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Allereerst de feedback op de zelfbeoordeling. De controlevariant was simpelweg dat geen feedback werd gegeven. De procedurele variant gaf hele specifieke feedback, waarbij de tutor precies aangaf welke stappen juist waren uitgevoerd. De strategische daarentegen gaf meer algemene feedback, waarbij leerlingen alleen te horen kregen of hun inschatting juist/onjuist was, en of ze meer/minder goed hadden uitgevoerd dan wat ze zelf dachten. Ze kregen bij deze tutor dus niet specifiek te horen welke stappen precies goed of fout waren. </a:t>
            </a:r>
          </a:p>
        </p:txBody>
      </p:sp>
      <p:sp>
        <p:nvSpPr>
          <p:cNvPr id="4" name="Slide Number Placeholder 3"/>
          <p:cNvSpPr>
            <a:spLocks noGrp="1"/>
          </p:cNvSpPr>
          <p:nvPr>
            <p:ph type="sldNum" sz="quarter" idx="10"/>
          </p:nvPr>
        </p:nvSpPr>
        <p:spPr/>
        <p:txBody>
          <a:bodyPr/>
          <a:lstStyle/>
          <a:p>
            <a:fld id="{6DB9A244-4DA7-4820-AA29-16553D17F0B6}" type="slidenum">
              <a:rPr lang="nl-NL" smtClean="0"/>
              <a:t>12</a:t>
            </a:fld>
            <a:endParaRPr lang="nl-NL"/>
          </a:p>
        </p:txBody>
      </p:sp>
    </p:spTree>
    <p:extLst>
      <p:ext uri="{BB962C8B-B14F-4D97-AF65-F5344CB8AC3E}">
        <p14:creationId xmlns:p14="http://schemas.microsoft.com/office/powerpoint/2010/main" val="4105562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Voor het taakselectie-advies volgden we een zelfde opzet. De controlevariant gaf wederom geen enkel advies. De procedurele tutor gaf een specifiek advies, waarbij voor zowel moeilijkheid als ondersteuning werd geadviseerd op precies 1 niveau hoger of lager te selecteren. De strategische variant was meer algemeen door alleen een hoger/lager advies te geven, maar niet aan te geven met hoeveel niveaus precies. Leerlingen mochten het aantal niveaus dan dus zelf kiezen.</a:t>
            </a:r>
          </a:p>
          <a:p>
            <a:pPr marL="0" indent="0">
              <a:buNone/>
            </a:pPr>
            <a:endParaRPr lang="nl-NL" sz="1200" baseline="0" dirty="0" smtClean="0"/>
          </a:p>
          <a:p>
            <a:pPr marL="0" indent="0">
              <a:buNone/>
            </a:pPr>
            <a:r>
              <a:rPr lang="nl-NL" sz="1200" baseline="0" dirty="0" smtClean="0"/>
              <a:t>Als laatste werd in beide varianten aangeven wanneer een selectie van een leerling afweek van het advies, en er werd geprobeerd leerlingen terug te sturen naar iets wat wel voldeed aan het advies. </a:t>
            </a:r>
          </a:p>
          <a:p>
            <a:pPr marL="0" indent="0">
              <a:buNone/>
            </a:pPr>
            <a:r>
              <a:rPr lang="nl-NL" sz="1200" baseline="0" dirty="0" smtClean="0"/>
              <a:t>Echter, leerlingen werden nooit gedwongen om aan het advies te voldoen; als ze dat echt wilden mochten ze er wel van afwijken. </a:t>
            </a:r>
          </a:p>
        </p:txBody>
      </p:sp>
      <p:sp>
        <p:nvSpPr>
          <p:cNvPr id="4" name="Slide Number Placeholder 3"/>
          <p:cNvSpPr>
            <a:spLocks noGrp="1"/>
          </p:cNvSpPr>
          <p:nvPr>
            <p:ph type="sldNum" sz="quarter" idx="10"/>
          </p:nvPr>
        </p:nvSpPr>
        <p:spPr/>
        <p:txBody>
          <a:bodyPr/>
          <a:lstStyle/>
          <a:p>
            <a:fld id="{6DB9A244-4DA7-4820-AA29-16553D17F0B6}" type="slidenum">
              <a:rPr lang="nl-NL" smtClean="0"/>
              <a:t>13</a:t>
            </a:fld>
            <a:endParaRPr lang="nl-NL"/>
          </a:p>
        </p:txBody>
      </p:sp>
    </p:spTree>
    <p:extLst>
      <p:ext uri="{BB962C8B-B14F-4D97-AF65-F5344CB8AC3E}">
        <p14:creationId xmlns:p14="http://schemas.microsoft.com/office/powerpoint/2010/main" val="4105562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In een eerste experiment vergeleken we precies deze varianten direct met elkaar. Dus de procedurele tutor gaf een combinatie van specifieke feedback en specifiek advies aan de leerlingen in die groep. Leerlingen in de strategische tutorgroep kregen meer algemene feedback en algemeen advies. En leerlingen in de controlegroep kregen wel de gewone instructies van hun tutor, maar geen feedback en geen advies. </a:t>
            </a:r>
          </a:p>
          <a:p>
            <a:pPr marL="0" indent="0">
              <a:buNone/>
            </a:pPr>
            <a:endParaRPr lang="nl-NL" sz="1200" baseline="0" dirty="0" smtClean="0"/>
          </a:p>
          <a:p>
            <a:pPr marL="0" indent="0">
              <a:buNone/>
            </a:pPr>
            <a:endParaRPr lang="nl-NL" sz="1200" baseline="0" dirty="0" smtClean="0"/>
          </a:p>
        </p:txBody>
      </p:sp>
      <p:sp>
        <p:nvSpPr>
          <p:cNvPr id="4" name="Slide Number Placeholder 3"/>
          <p:cNvSpPr>
            <a:spLocks noGrp="1"/>
          </p:cNvSpPr>
          <p:nvPr>
            <p:ph type="sldNum" sz="quarter" idx="10"/>
          </p:nvPr>
        </p:nvSpPr>
        <p:spPr/>
        <p:txBody>
          <a:bodyPr/>
          <a:lstStyle/>
          <a:p>
            <a:fld id="{6DB9A244-4DA7-4820-AA29-16553D17F0B6}" type="slidenum">
              <a:rPr lang="nl-NL" smtClean="0"/>
              <a:t>14</a:t>
            </a:fld>
            <a:endParaRPr lang="nl-NL"/>
          </a:p>
        </p:txBody>
      </p:sp>
    </p:spTree>
    <p:extLst>
      <p:ext uri="{BB962C8B-B14F-4D97-AF65-F5344CB8AC3E}">
        <p14:creationId xmlns:p14="http://schemas.microsoft.com/office/powerpoint/2010/main" val="4105562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In de resultaten hebben we gekeken of we verschillen konden vinden tussen de leerlingen in deze groepen. Wat betreft de taken die de leerlingen selecteerden tijdens het oefenen zagen we geen verschillen tussen de groepen. Dus leerlingen kozen opdrachten van ongeveer dezelfde niveaus uit, ongeacht het soort advies dat ze hierover kregen. En dit zagen we ook terug in de eindtoetsscores: leerlingen maakten de toets allemaal ongeveer gelijk, ongeacht de soort tutor die hen begeleidt had. </a:t>
            </a:r>
          </a:p>
          <a:p>
            <a:pPr marL="0" indent="0">
              <a:buNone/>
            </a:pPr>
            <a:endParaRPr lang="nl-NL" sz="1200" baseline="0" dirty="0" smtClean="0"/>
          </a:p>
          <a:p>
            <a:pPr marL="0" indent="0">
              <a:buNone/>
            </a:pPr>
            <a:endParaRPr lang="nl-NL" sz="1200" baseline="0" dirty="0" smtClean="0"/>
          </a:p>
        </p:txBody>
      </p:sp>
      <p:sp>
        <p:nvSpPr>
          <p:cNvPr id="4" name="Slide Number Placeholder 3"/>
          <p:cNvSpPr>
            <a:spLocks noGrp="1"/>
          </p:cNvSpPr>
          <p:nvPr>
            <p:ph type="sldNum" sz="quarter" idx="10"/>
          </p:nvPr>
        </p:nvSpPr>
        <p:spPr/>
        <p:txBody>
          <a:bodyPr/>
          <a:lstStyle/>
          <a:p>
            <a:fld id="{6DB9A244-4DA7-4820-AA29-16553D17F0B6}" type="slidenum">
              <a:rPr lang="nl-NL" smtClean="0"/>
              <a:t>15</a:t>
            </a:fld>
            <a:endParaRPr lang="nl-NL"/>
          </a:p>
        </p:txBody>
      </p:sp>
    </p:spTree>
    <p:extLst>
      <p:ext uri="{BB962C8B-B14F-4D97-AF65-F5344CB8AC3E}">
        <p14:creationId xmlns:p14="http://schemas.microsoft.com/office/powerpoint/2010/main" val="4105562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Daarom gingen we in een tweede experiment op zoek naar een nieuwe tutorvariant, en die maakten we door de procedurele en strategische tutor met elkaar te combineren. Deze tutor noemden we de metacognitieve tutor, en deze tutor gaf de specifieke feedback die de procedurele tutor gaf, en het algemene advies van de strategische tutor. En dit vergeleken we weer met de controletutor. </a:t>
            </a:r>
          </a:p>
          <a:p>
            <a:pPr marL="0" indent="0">
              <a:buNone/>
            </a:pPr>
            <a:endParaRPr lang="nl-NL" sz="1200" baseline="0" dirty="0" smtClean="0"/>
          </a:p>
        </p:txBody>
      </p:sp>
      <p:sp>
        <p:nvSpPr>
          <p:cNvPr id="4" name="Slide Number Placeholder 3"/>
          <p:cNvSpPr>
            <a:spLocks noGrp="1"/>
          </p:cNvSpPr>
          <p:nvPr>
            <p:ph type="sldNum" sz="quarter" idx="10"/>
          </p:nvPr>
        </p:nvSpPr>
        <p:spPr/>
        <p:txBody>
          <a:bodyPr/>
          <a:lstStyle/>
          <a:p>
            <a:fld id="{6DB9A244-4DA7-4820-AA29-16553D17F0B6}" type="slidenum">
              <a:rPr lang="nl-NL" smtClean="0"/>
              <a:t>16</a:t>
            </a:fld>
            <a:endParaRPr lang="nl-NL"/>
          </a:p>
        </p:txBody>
      </p:sp>
    </p:spTree>
    <p:extLst>
      <p:ext uri="{BB962C8B-B14F-4D97-AF65-F5344CB8AC3E}">
        <p14:creationId xmlns:p14="http://schemas.microsoft.com/office/powerpoint/2010/main" val="4105562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En dit keer vonden we wel een effect, namelijk in de gekozen taken. Leerlingen die met de metacognitieve tutor hadden geoefend kozen significant moeilijkere taken, en taken met minder ondersteuning dan leerlingen die met de controletutor hadden geoefend. Deze tutor was dus in staat om leerlingen andere taken te laten kiezen dan de leerlingen in de controlegroep.</a:t>
            </a:r>
          </a:p>
          <a:p>
            <a:pPr marL="0" indent="0">
              <a:buNone/>
            </a:pPr>
            <a:endParaRPr lang="nl-NL" sz="1200" baseline="0" dirty="0" smtClean="0"/>
          </a:p>
          <a:p>
            <a:pPr marL="0" indent="0">
              <a:buNone/>
            </a:pPr>
            <a:r>
              <a:rPr lang="nl-NL" sz="1200" baseline="0" dirty="0" smtClean="0"/>
              <a:t>Echter hadden wij ook verwacht dat leerlingen die met deze andere taken oefenden ook beter zou presteren op de eindtoets. Dit bleek helaas niet zo te zijn. De scores op de eindtoets waren allemaal ongeveer gelijk, ongeacht met welke tutor er geoefend was. We vonden echter nog wel een ander interessant effect. </a:t>
            </a:r>
          </a:p>
          <a:p>
            <a:pPr marL="0" indent="0">
              <a:buNone/>
            </a:pPr>
            <a:endParaRPr lang="nl-NL" sz="1200" baseline="0" dirty="0" smtClean="0"/>
          </a:p>
          <a:p>
            <a:pPr marL="0" indent="0">
              <a:buNone/>
            </a:pPr>
            <a:endParaRPr lang="nl-NL" sz="1200" baseline="0" dirty="0" smtClean="0"/>
          </a:p>
        </p:txBody>
      </p:sp>
      <p:sp>
        <p:nvSpPr>
          <p:cNvPr id="4" name="Slide Number Placeholder 3"/>
          <p:cNvSpPr>
            <a:spLocks noGrp="1"/>
          </p:cNvSpPr>
          <p:nvPr>
            <p:ph type="sldNum" sz="quarter" idx="10"/>
          </p:nvPr>
        </p:nvSpPr>
        <p:spPr/>
        <p:txBody>
          <a:bodyPr/>
          <a:lstStyle/>
          <a:p>
            <a:fld id="{6DB9A244-4DA7-4820-AA29-16553D17F0B6}" type="slidenum">
              <a:rPr lang="nl-NL" smtClean="0"/>
              <a:t>17</a:t>
            </a:fld>
            <a:endParaRPr lang="nl-NL"/>
          </a:p>
        </p:txBody>
      </p:sp>
    </p:spTree>
    <p:extLst>
      <p:ext uri="{BB962C8B-B14F-4D97-AF65-F5344CB8AC3E}">
        <p14:creationId xmlns:p14="http://schemas.microsoft.com/office/powerpoint/2010/main" val="4105562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Zoals ik eerder uitlegde hadden leerlingen wel altijd de keuze om het advies te negeren, dus als ze echt graag een andere opdracht wilden uitkiezen dan het advies voorschreef dan mocht dat. In dit experiment vonden we wel een verband tussen het aantal keer dat het advies wel was opgevolgd en de eindtoetsscores, namelijk dat leerlingen die vaker het advies opvolgden ook hoger scoorden op de eindtoets. </a:t>
            </a:r>
          </a:p>
          <a:p>
            <a:pPr marL="0" indent="0">
              <a:buNone/>
            </a:pPr>
            <a:endParaRPr lang="nl-NL" sz="1200" baseline="0" dirty="0" smtClean="0"/>
          </a:p>
          <a:p>
            <a:pPr marL="0" indent="0">
              <a:buNone/>
            </a:pPr>
            <a:r>
              <a:rPr lang="nl-NL" sz="1200" baseline="0" dirty="0" smtClean="0"/>
              <a:t>Dit gaf voor ons aan dat het advies wat we nu hadden ontworpen dus wel goed werkte, alleen rees hieruit een nieuwe vraag: hoe krijgen we leerlingen zover dat ze het advies ook echt opvolgen?</a:t>
            </a:r>
          </a:p>
          <a:p>
            <a:pPr marL="0" indent="0">
              <a:buNone/>
            </a:pPr>
            <a:endParaRPr lang="nl-NL" sz="1200" baseline="0" dirty="0" smtClean="0"/>
          </a:p>
          <a:p>
            <a:pPr marL="0" indent="0">
              <a:buNone/>
            </a:pPr>
            <a:endParaRPr lang="nl-NL" sz="1200" baseline="0" dirty="0" smtClean="0"/>
          </a:p>
        </p:txBody>
      </p:sp>
      <p:sp>
        <p:nvSpPr>
          <p:cNvPr id="4" name="Slide Number Placeholder 3"/>
          <p:cNvSpPr>
            <a:spLocks noGrp="1"/>
          </p:cNvSpPr>
          <p:nvPr>
            <p:ph type="sldNum" sz="quarter" idx="10"/>
          </p:nvPr>
        </p:nvSpPr>
        <p:spPr/>
        <p:txBody>
          <a:bodyPr/>
          <a:lstStyle/>
          <a:p>
            <a:fld id="{6DB9A244-4DA7-4820-AA29-16553D17F0B6}" type="slidenum">
              <a:rPr lang="nl-NL" smtClean="0"/>
              <a:t>18</a:t>
            </a:fld>
            <a:endParaRPr lang="nl-NL"/>
          </a:p>
        </p:txBody>
      </p:sp>
    </p:spTree>
    <p:extLst>
      <p:ext uri="{BB962C8B-B14F-4D97-AF65-F5344CB8AC3E}">
        <p14:creationId xmlns:p14="http://schemas.microsoft.com/office/powerpoint/2010/main" val="4105562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Daarom besloten</a:t>
            </a:r>
            <a:r>
              <a:rPr lang="nl-NL" baseline="0" dirty="0" smtClean="0"/>
              <a:t> we om te gaan kijken naar de rol van motivatie. </a:t>
            </a:r>
            <a:endParaRPr lang="nl-NL" dirty="0"/>
          </a:p>
        </p:txBody>
      </p:sp>
      <p:sp>
        <p:nvSpPr>
          <p:cNvPr id="4" name="Slide Number Placeholder 3"/>
          <p:cNvSpPr>
            <a:spLocks noGrp="1"/>
          </p:cNvSpPr>
          <p:nvPr>
            <p:ph type="sldNum" sz="quarter" idx="10"/>
          </p:nvPr>
        </p:nvSpPr>
        <p:spPr/>
        <p:txBody>
          <a:bodyPr/>
          <a:lstStyle/>
          <a:p>
            <a:fld id="{6DB9A244-4DA7-4820-AA29-16553D17F0B6}" type="slidenum">
              <a:rPr lang="nl-NL" smtClean="0"/>
              <a:t>19</a:t>
            </a:fld>
            <a:endParaRPr lang="nl-NL"/>
          </a:p>
        </p:txBody>
      </p:sp>
    </p:spTree>
    <p:extLst>
      <p:ext uri="{BB962C8B-B14F-4D97-AF65-F5344CB8AC3E}">
        <p14:creationId xmlns:p14="http://schemas.microsoft.com/office/powerpoint/2010/main" val="1549837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Zelfregulatievaardigheden zijn 1 van de 21</a:t>
            </a:r>
            <a:r>
              <a:rPr lang="nl-NL" baseline="30000" dirty="0" smtClean="0"/>
              <a:t>e</a:t>
            </a:r>
            <a:r>
              <a:rPr lang="nl-NL" baseline="0" dirty="0" smtClean="0"/>
              <a:t> </a:t>
            </a:r>
            <a:r>
              <a:rPr lang="nl-NL" baseline="0" dirty="0" err="1" smtClean="0"/>
              <a:t>eeuwse</a:t>
            </a:r>
            <a:r>
              <a:rPr lang="nl-NL" baseline="0" dirty="0" smtClean="0"/>
              <a:t> vaardigheden; dit zijn vaardigheden die belangrijk zijn in de huidige kenniseconomie, en daarom is het belangrijk dat jongeren die nu van school komen deze vaardigheden bezitten. Zelfregulatievaardigheden zijn noodzakelijk voor het vormgeven van je eigen leerproces; het zijn dus vaardigheden die leerlingen nodig hebben om, zowel nu als in de toekomst, zelfstandig te kunnen leren en zich dus hun leven lang te kunnen blijven ontwikkelen. Mijn onderzoek richt zich op 1 specifiek onderdeel daarvan, namelijk taakselectie. </a:t>
            </a:r>
          </a:p>
        </p:txBody>
      </p:sp>
      <p:sp>
        <p:nvSpPr>
          <p:cNvPr id="4" name="Slide Number Placeholder 3"/>
          <p:cNvSpPr>
            <a:spLocks noGrp="1"/>
          </p:cNvSpPr>
          <p:nvPr>
            <p:ph type="sldNum" sz="quarter" idx="10"/>
          </p:nvPr>
        </p:nvSpPr>
        <p:spPr/>
        <p:txBody>
          <a:bodyPr/>
          <a:lstStyle/>
          <a:p>
            <a:fld id="{6DB9A244-4DA7-4820-AA29-16553D17F0B6}" type="slidenum">
              <a:rPr lang="nl-NL" smtClean="0"/>
              <a:t>2</a:t>
            </a:fld>
            <a:endParaRPr lang="nl-NL"/>
          </a:p>
        </p:txBody>
      </p:sp>
    </p:spTree>
    <p:extLst>
      <p:ext uri="{BB962C8B-B14F-4D97-AF65-F5344CB8AC3E}">
        <p14:creationId xmlns:p14="http://schemas.microsoft.com/office/powerpoint/2010/main" val="2288450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De opzet van het derde experiment was verder gelijk aan het tweede, dus met een metacognitieve en een controletutor, maar nu voegden we aan het begin een vragenlijst toe over verschillende soorten motivatie, om te kijken hoe dat samenhangt met de tutorondersteuning en de taakselecties</a:t>
            </a:r>
          </a:p>
        </p:txBody>
      </p:sp>
      <p:sp>
        <p:nvSpPr>
          <p:cNvPr id="4" name="Slide Number Placeholder 3"/>
          <p:cNvSpPr>
            <a:spLocks noGrp="1"/>
          </p:cNvSpPr>
          <p:nvPr>
            <p:ph type="sldNum" sz="quarter" idx="10"/>
          </p:nvPr>
        </p:nvSpPr>
        <p:spPr/>
        <p:txBody>
          <a:bodyPr/>
          <a:lstStyle/>
          <a:p>
            <a:fld id="{6DB9A244-4DA7-4820-AA29-16553D17F0B6}" type="slidenum">
              <a:rPr lang="nl-NL" smtClean="0"/>
              <a:t>20</a:t>
            </a:fld>
            <a:endParaRPr lang="nl-NL"/>
          </a:p>
        </p:txBody>
      </p:sp>
    </p:spTree>
    <p:extLst>
      <p:ext uri="{BB962C8B-B14F-4D97-AF65-F5344CB8AC3E}">
        <p14:creationId xmlns:p14="http://schemas.microsoft.com/office/powerpoint/2010/main" val="3519838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Qua resultaten vonden we allereerst weer dat leerlingen in de metacognitieve groep andere taken kozen dan in de controlegroep, hoewel we dat verschil nu alleen vonden voor moeilijkheid en niet voor ondersteuning. En wederom geen verschil gevonden op de eindtoetsscores. </a:t>
            </a:r>
          </a:p>
          <a:p>
            <a:pPr marL="0" indent="0">
              <a:buNone/>
            </a:pPr>
            <a:endParaRPr lang="nl-NL" sz="1200" baseline="0" dirty="0" smtClean="0"/>
          </a:p>
          <a:p>
            <a:pPr marL="0" indent="0">
              <a:buNone/>
            </a:pPr>
            <a:endParaRPr lang="nl-NL" sz="1200" baseline="0" dirty="0" smtClean="0"/>
          </a:p>
        </p:txBody>
      </p:sp>
      <p:sp>
        <p:nvSpPr>
          <p:cNvPr id="4" name="Slide Number Placeholder 3"/>
          <p:cNvSpPr>
            <a:spLocks noGrp="1"/>
          </p:cNvSpPr>
          <p:nvPr>
            <p:ph type="sldNum" sz="quarter" idx="10"/>
          </p:nvPr>
        </p:nvSpPr>
        <p:spPr/>
        <p:txBody>
          <a:bodyPr/>
          <a:lstStyle/>
          <a:p>
            <a:fld id="{6DB9A244-4DA7-4820-AA29-16553D17F0B6}" type="slidenum">
              <a:rPr lang="nl-NL" smtClean="0"/>
              <a:t>21</a:t>
            </a:fld>
            <a:endParaRPr lang="nl-NL"/>
          </a:p>
        </p:txBody>
      </p:sp>
    </p:spTree>
    <p:extLst>
      <p:ext uri="{BB962C8B-B14F-4D97-AF65-F5344CB8AC3E}">
        <p14:creationId xmlns:p14="http://schemas.microsoft.com/office/powerpoint/2010/main" val="4105562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Wat betreft motivatie konden we nog geen duidelijk verband ontdekken tussen de taken die werden gekozen, en de mate waarin het advies werd opgevolgd. </a:t>
            </a:r>
          </a:p>
          <a:p>
            <a:pPr marL="0" indent="0">
              <a:buNone/>
            </a:pPr>
            <a:endParaRPr lang="nl-NL" sz="1200" baseline="0" dirty="0" smtClean="0"/>
          </a:p>
        </p:txBody>
      </p:sp>
      <p:sp>
        <p:nvSpPr>
          <p:cNvPr id="4" name="Slide Number Placeholder 3"/>
          <p:cNvSpPr>
            <a:spLocks noGrp="1"/>
          </p:cNvSpPr>
          <p:nvPr>
            <p:ph type="sldNum" sz="quarter" idx="10"/>
          </p:nvPr>
        </p:nvSpPr>
        <p:spPr/>
        <p:txBody>
          <a:bodyPr/>
          <a:lstStyle/>
          <a:p>
            <a:fld id="{6DB9A244-4DA7-4820-AA29-16553D17F0B6}" type="slidenum">
              <a:rPr lang="nl-NL" smtClean="0"/>
              <a:t>22</a:t>
            </a:fld>
            <a:endParaRPr lang="nl-NL"/>
          </a:p>
        </p:txBody>
      </p:sp>
    </p:spTree>
    <p:extLst>
      <p:ext uri="{BB962C8B-B14F-4D97-AF65-F5344CB8AC3E}">
        <p14:creationId xmlns:p14="http://schemas.microsoft.com/office/powerpoint/2010/main" val="4105562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Verwachtingen bespreken?</a:t>
            </a:r>
          </a:p>
        </p:txBody>
      </p:sp>
      <p:sp>
        <p:nvSpPr>
          <p:cNvPr id="4" name="Slide Number Placeholder 3"/>
          <p:cNvSpPr>
            <a:spLocks noGrp="1"/>
          </p:cNvSpPr>
          <p:nvPr>
            <p:ph type="sldNum" sz="quarter" idx="10"/>
          </p:nvPr>
        </p:nvSpPr>
        <p:spPr/>
        <p:txBody>
          <a:bodyPr/>
          <a:lstStyle/>
          <a:p>
            <a:fld id="{6DB9A244-4DA7-4820-AA29-16553D17F0B6}" type="slidenum">
              <a:rPr lang="nl-NL" smtClean="0"/>
              <a:t>23</a:t>
            </a:fld>
            <a:endParaRPr lang="nl-NL"/>
          </a:p>
        </p:txBody>
      </p:sp>
    </p:spTree>
    <p:extLst>
      <p:ext uri="{BB962C8B-B14F-4D97-AF65-F5344CB8AC3E}">
        <p14:creationId xmlns:p14="http://schemas.microsoft.com/office/powerpoint/2010/main" val="4105562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Dus</a:t>
            </a:r>
            <a:r>
              <a:rPr lang="nl-NL" baseline="0" dirty="0" smtClean="0"/>
              <a:t> wat betekent dit allemaal nu, en wat kunnen we hiermee?</a:t>
            </a:r>
            <a:endParaRPr lang="nl-NL" dirty="0"/>
          </a:p>
        </p:txBody>
      </p:sp>
      <p:sp>
        <p:nvSpPr>
          <p:cNvPr id="4" name="Slide Number Placeholder 3"/>
          <p:cNvSpPr>
            <a:spLocks noGrp="1"/>
          </p:cNvSpPr>
          <p:nvPr>
            <p:ph type="sldNum" sz="quarter" idx="10"/>
          </p:nvPr>
        </p:nvSpPr>
        <p:spPr/>
        <p:txBody>
          <a:bodyPr/>
          <a:lstStyle/>
          <a:p>
            <a:fld id="{6DB9A244-4DA7-4820-AA29-16553D17F0B6}" type="slidenum">
              <a:rPr lang="nl-NL" smtClean="0"/>
              <a:t>24</a:t>
            </a:fld>
            <a:endParaRPr lang="nl-NL"/>
          </a:p>
        </p:txBody>
      </p:sp>
    </p:spTree>
    <p:extLst>
      <p:ext uri="{BB962C8B-B14F-4D97-AF65-F5344CB8AC3E}">
        <p14:creationId xmlns:p14="http://schemas.microsoft.com/office/powerpoint/2010/main" val="1549837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We hebben dus gezien dat de metacognitieve tutor, die specifieke feedback gaf op de zelfbeoordeling en algemeen advies gaf voor de selecties, succesvol was in het veranderen van de geselecteerde taken tijdens het oefenen, en dat dit ook een positief effect had op de uiteindelijke prestatie, maar alleen als ze ook echt iets met het advies deden. </a:t>
            </a:r>
          </a:p>
          <a:p>
            <a:pPr marL="0" indent="0">
              <a:buNone/>
            </a:pPr>
            <a:endParaRPr lang="nl-NL" sz="1200" baseline="0" dirty="0" smtClean="0"/>
          </a:p>
        </p:txBody>
      </p:sp>
      <p:sp>
        <p:nvSpPr>
          <p:cNvPr id="4" name="Slide Number Placeholder 3"/>
          <p:cNvSpPr>
            <a:spLocks noGrp="1"/>
          </p:cNvSpPr>
          <p:nvPr>
            <p:ph type="sldNum" sz="quarter" idx="10"/>
          </p:nvPr>
        </p:nvSpPr>
        <p:spPr/>
        <p:txBody>
          <a:bodyPr/>
          <a:lstStyle/>
          <a:p>
            <a:fld id="{6DB9A244-4DA7-4820-AA29-16553D17F0B6}" type="slidenum">
              <a:rPr lang="nl-NL" smtClean="0"/>
              <a:t>25</a:t>
            </a:fld>
            <a:endParaRPr lang="nl-NL"/>
          </a:p>
        </p:txBody>
      </p:sp>
    </p:spTree>
    <p:extLst>
      <p:ext uri="{BB962C8B-B14F-4D97-AF65-F5344CB8AC3E}">
        <p14:creationId xmlns:p14="http://schemas.microsoft.com/office/powerpoint/2010/main" val="35198384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Om te vertellen wat we hier in de praktijk mee kunnen, zal ik het model eerst een heel stuk overzichtelijker maken. </a:t>
            </a:r>
          </a:p>
        </p:txBody>
      </p:sp>
      <p:sp>
        <p:nvSpPr>
          <p:cNvPr id="4" name="Slide Number Placeholder 3"/>
          <p:cNvSpPr>
            <a:spLocks noGrp="1"/>
          </p:cNvSpPr>
          <p:nvPr>
            <p:ph type="sldNum" sz="quarter" idx="10"/>
          </p:nvPr>
        </p:nvSpPr>
        <p:spPr/>
        <p:txBody>
          <a:bodyPr/>
          <a:lstStyle/>
          <a:p>
            <a:fld id="{6DB9A244-4DA7-4820-AA29-16553D17F0B6}" type="slidenum">
              <a:rPr lang="nl-NL" smtClean="0"/>
              <a:t>26</a:t>
            </a:fld>
            <a:endParaRPr lang="nl-NL"/>
          </a:p>
        </p:txBody>
      </p:sp>
    </p:spTree>
    <p:extLst>
      <p:ext uri="{BB962C8B-B14F-4D97-AF65-F5344CB8AC3E}">
        <p14:creationId xmlns:p14="http://schemas.microsoft.com/office/powerpoint/2010/main" val="35198384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nl-NL" sz="1200" baseline="0" dirty="0" smtClean="0"/>
          </a:p>
        </p:txBody>
      </p:sp>
      <p:sp>
        <p:nvSpPr>
          <p:cNvPr id="4" name="Slide Number Placeholder 3"/>
          <p:cNvSpPr>
            <a:spLocks noGrp="1"/>
          </p:cNvSpPr>
          <p:nvPr>
            <p:ph type="sldNum" sz="quarter" idx="10"/>
          </p:nvPr>
        </p:nvSpPr>
        <p:spPr/>
        <p:txBody>
          <a:bodyPr/>
          <a:lstStyle/>
          <a:p>
            <a:fld id="{6DB9A244-4DA7-4820-AA29-16553D17F0B6}" type="slidenum">
              <a:rPr lang="nl-NL" smtClean="0"/>
              <a:t>27</a:t>
            </a:fld>
            <a:endParaRPr lang="nl-NL"/>
          </a:p>
        </p:txBody>
      </p:sp>
    </p:spTree>
    <p:extLst>
      <p:ext uri="{BB962C8B-B14F-4D97-AF65-F5344CB8AC3E}">
        <p14:creationId xmlns:p14="http://schemas.microsoft.com/office/powerpoint/2010/main" val="35198384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We zien hier dus een veel simpelere versie van het model, maar de cyclus is feitelijk hetzelfde. Na het maken van een opdracht kun je via 2 wegen tot de selectie van een nieuwe opdracht komen. Allereerst door te kijken hoe goed de opdracht is gemaakt. Wanneer de leerling de opdracht goed heeft gemaakt, dan kan de tutor adviseren om een moeilijkere taak te proberen. Wanneer de leerling het echter nog niet zo goed heeft gedaan, dan is het beter om eerst iets </a:t>
            </a:r>
            <a:r>
              <a:rPr lang="nl-NL" sz="1200" baseline="0" dirty="0" err="1" smtClean="0"/>
              <a:t>makkelijkers</a:t>
            </a:r>
            <a:r>
              <a:rPr lang="nl-NL" sz="1200" baseline="0" dirty="0" smtClean="0"/>
              <a:t> te proberen, of (afhankelijk van hoe slecht precies) een opdracht van dezelfde moeilijkheid als de vorige nog een keer. Dit advies kan dus heel algemeen zijn, maar voor de feedback op de prestatie is het dus belangrijk dat die zo specifiek als mogelijk is.</a:t>
            </a:r>
          </a:p>
        </p:txBody>
      </p:sp>
      <p:sp>
        <p:nvSpPr>
          <p:cNvPr id="4" name="Slide Number Placeholder 3"/>
          <p:cNvSpPr>
            <a:spLocks noGrp="1"/>
          </p:cNvSpPr>
          <p:nvPr>
            <p:ph type="sldNum" sz="quarter" idx="10"/>
          </p:nvPr>
        </p:nvSpPr>
        <p:spPr/>
        <p:txBody>
          <a:bodyPr/>
          <a:lstStyle/>
          <a:p>
            <a:fld id="{6DB9A244-4DA7-4820-AA29-16553D17F0B6}" type="slidenum">
              <a:rPr lang="nl-NL" smtClean="0"/>
              <a:t>28</a:t>
            </a:fld>
            <a:endParaRPr lang="nl-NL"/>
          </a:p>
        </p:txBody>
      </p:sp>
    </p:spTree>
    <p:extLst>
      <p:ext uri="{BB962C8B-B14F-4D97-AF65-F5344CB8AC3E}">
        <p14:creationId xmlns:p14="http://schemas.microsoft.com/office/powerpoint/2010/main" val="3519838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Via de tweede weg kunnen we naar mentale inspanning kijken. Wanneer de vorige opdracht weinig moeite heeft gekost, dan kan de tutor adviseren om een taak met minder ondersteuning te gaan maken. Dat is meestal een opdracht waarbij de leerling meer of alles zelf moet doen. Wanneer het echter nog heel veel moeite heeft gekost, dan kan de leerling beter eerst nog even een taak met veel ondersteuning maken, en dat is meestal een opdracht waarbij veel is voorgedaan. In het geval van zo’n erfelijkheidsopdracht of een wiskundesom zijn dat dus opdrachten waarbij de hele uitwerking, of een deel ervan al gegeven is. Wanneer het om een huiswerkopdracht gaat, dan kan de docent de hele uitwerking of een deel geven. Wanneer de leerling thuis voor een toets aan het leren is, dan kan hij/zij een eerdere uitwerking van een opdracht bekijken, of bijvoorbeeld een deel afdekken en alleen een deel van de opdracht maken en de andere stappen alleen bekijken. </a:t>
            </a:r>
          </a:p>
          <a:p>
            <a:pPr marL="0" indent="0">
              <a:buNone/>
            </a:pPr>
            <a:endParaRPr lang="nl-NL" sz="1200" baseline="0" dirty="0" smtClean="0"/>
          </a:p>
          <a:p>
            <a:pPr marL="0" indent="0">
              <a:buNone/>
            </a:pPr>
            <a:r>
              <a:rPr lang="nl-NL" sz="1200" baseline="0" dirty="0" smtClean="0"/>
              <a:t>Feedback gegeven op mentale inspanning is helaas erg lastig, en hebben wij in ons onderzoek daarom ook niet gedaan. Het advies over de ondersteuning kan echter wel algemeen zijn, door de leerling zelf te laten beslissen hoeveel minder of meer ondersteuning hij/zij nodig denkt te hebben. </a:t>
            </a:r>
          </a:p>
        </p:txBody>
      </p:sp>
      <p:sp>
        <p:nvSpPr>
          <p:cNvPr id="4" name="Slide Number Placeholder 3"/>
          <p:cNvSpPr>
            <a:spLocks noGrp="1"/>
          </p:cNvSpPr>
          <p:nvPr>
            <p:ph type="sldNum" sz="quarter" idx="10"/>
          </p:nvPr>
        </p:nvSpPr>
        <p:spPr/>
        <p:txBody>
          <a:bodyPr/>
          <a:lstStyle/>
          <a:p>
            <a:fld id="{6DB9A244-4DA7-4820-AA29-16553D17F0B6}" type="slidenum">
              <a:rPr lang="nl-NL" smtClean="0"/>
              <a:t>29</a:t>
            </a:fld>
            <a:endParaRPr lang="nl-NL"/>
          </a:p>
        </p:txBody>
      </p:sp>
    </p:spTree>
    <p:extLst>
      <p:ext uri="{BB962C8B-B14F-4D97-AF65-F5344CB8AC3E}">
        <p14:creationId xmlns:p14="http://schemas.microsoft.com/office/powerpoint/2010/main" val="351983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Het kiezen van taken is belangrijk</a:t>
            </a:r>
            <a:r>
              <a:rPr lang="nl-NL" baseline="0" dirty="0" smtClean="0"/>
              <a:t> voor middelbare scholieren wanneer ze iets nieuws leren, waarvoor ze met veel verschillende opdrachten moeten oefenen. Bijvoorbeeld, wanneer ze de stelling van </a:t>
            </a:r>
            <a:r>
              <a:rPr lang="nl-NL" baseline="0" dirty="0" err="1" smtClean="0"/>
              <a:t>pythagoras</a:t>
            </a:r>
            <a:r>
              <a:rPr lang="nl-NL" baseline="0" dirty="0" smtClean="0"/>
              <a:t> leren, of leren werken met chemische formules, of wanneer ze erfelijkheidstaken leren oplossen bij biologie. Dit laatste is ook het type opdracht dat ik in mijn onderzoek heb gebruikt.</a:t>
            </a:r>
          </a:p>
          <a:p>
            <a:endParaRPr lang="nl-NL" baseline="0" dirty="0" smtClean="0"/>
          </a:p>
          <a:p>
            <a:r>
              <a:rPr lang="nl-NL" baseline="0" dirty="0" smtClean="0"/>
              <a:t>Meestal kiest de docent een aantal opdrachten voor de hele klas tegelijk uit (die dan als huiswerk worden gemaakt), maar elke leerling is anders en zal op een ander moment klaar zijn om bepaalde taken te oefenen. Daarnaast zullen leerlingen voor het leren van een toets ook opdrachten oefenen en dan is er meestal helemaal geen docent bij om de juiste opdrachten te kiezen. Daarom is het heel nuttig als leerlingen leren om zelf de juiste opdracht op het juiste moment te kiezen. </a:t>
            </a:r>
            <a:endParaRPr lang="nl-NL" dirty="0" smtClean="0"/>
          </a:p>
          <a:p>
            <a:endParaRPr lang="nl-NL" baseline="0" dirty="0" smtClean="0"/>
          </a:p>
          <a:p>
            <a:r>
              <a:rPr lang="nl-NL" baseline="0" dirty="0" smtClean="0"/>
              <a:t>In mijn onderzoek kijken we naar een bepaalde manier om deze opdrachten, of taken, te kiezen, en naar hoe een tutor de leerlingen kan leren om dit te doen. </a:t>
            </a:r>
            <a:endParaRPr lang="nl-NL" dirty="0"/>
          </a:p>
        </p:txBody>
      </p:sp>
      <p:sp>
        <p:nvSpPr>
          <p:cNvPr id="4" name="Slide Number Placeholder 3"/>
          <p:cNvSpPr>
            <a:spLocks noGrp="1"/>
          </p:cNvSpPr>
          <p:nvPr>
            <p:ph type="sldNum" sz="quarter" idx="10"/>
          </p:nvPr>
        </p:nvSpPr>
        <p:spPr/>
        <p:txBody>
          <a:bodyPr/>
          <a:lstStyle/>
          <a:p>
            <a:fld id="{6DB9A244-4DA7-4820-AA29-16553D17F0B6}" type="slidenum">
              <a:rPr lang="nl-NL" smtClean="0"/>
              <a:t>3</a:t>
            </a:fld>
            <a:endParaRPr lang="nl-NL"/>
          </a:p>
        </p:txBody>
      </p:sp>
    </p:spTree>
    <p:extLst>
      <p:ext uri="{BB962C8B-B14F-4D97-AF65-F5344CB8AC3E}">
        <p14:creationId xmlns:p14="http://schemas.microsoft.com/office/powerpoint/2010/main" val="2288450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Zijn er nog vragen?</a:t>
            </a:r>
          </a:p>
        </p:txBody>
      </p:sp>
      <p:sp>
        <p:nvSpPr>
          <p:cNvPr id="4" name="Slide Number Placeholder 3"/>
          <p:cNvSpPr>
            <a:spLocks noGrp="1"/>
          </p:cNvSpPr>
          <p:nvPr>
            <p:ph type="sldNum" sz="quarter" idx="10"/>
          </p:nvPr>
        </p:nvSpPr>
        <p:spPr/>
        <p:txBody>
          <a:bodyPr/>
          <a:lstStyle/>
          <a:p>
            <a:fld id="{6DB9A244-4DA7-4820-AA29-16553D17F0B6}" type="slidenum">
              <a:rPr lang="nl-NL" smtClean="0"/>
              <a:t>30</a:t>
            </a:fld>
            <a:endParaRPr lang="nl-NL"/>
          </a:p>
        </p:txBody>
      </p:sp>
    </p:spTree>
    <p:extLst>
      <p:ext uri="{BB962C8B-B14F-4D97-AF65-F5344CB8AC3E}">
        <p14:creationId xmlns:p14="http://schemas.microsoft.com/office/powerpoint/2010/main" val="3519838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Daarvoor hebben we eerst dit model gemaakt om het taakselectieproces weer </a:t>
            </a:r>
            <a:r>
              <a:rPr lang="nl-NL" sz="1200" baseline="0" smtClean="0"/>
              <a:t>te geven. </a:t>
            </a:r>
            <a:r>
              <a:rPr lang="nl-NL" sz="1200" baseline="0" dirty="0" smtClean="0"/>
              <a:t>Leerlingen beginnen met het uitvoeren van een eerste taak. Die kan bijvoorbeeld wel door de docent zijn uitgekozen, of leerlingen kunnen bijvoorbeeld simpelweg bij de </a:t>
            </a:r>
            <a:r>
              <a:rPr lang="nl-NL" sz="1200" baseline="0" dirty="0" err="1" smtClean="0"/>
              <a:t>allermakkelijkste</a:t>
            </a:r>
            <a:r>
              <a:rPr lang="nl-NL" sz="1200" baseline="0" dirty="0" smtClean="0"/>
              <a:t> opdracht </a:t>
            </a:r>
            <a:r>
              <a:rPr lang="nl-NL" sz="1200" baseline="0" dirty="0" err="1" smtClean="0"/>
              <a:t>beginnnen</a:t>
            </a:r>
            <a:r>
              <a:rPr lang="nl-NL" sz="1200" baseline="0" dirty="0" smtClean="0"/>
              <a:t>. </a:t>
            </a:r>
          </a:p>
          <a:p>
            <a:pPr marL="0" indent="0">
              <a:buNone/>
            </a:pPr>
            <a:endParaRPr lang="nl-NL" sz="1200" baseline="0" dirty="0" smtClean="0"/>
          </a:p>
          <a:p>
            <a:pPr marL="0" indent="0">
              <a:buNone/>
            </a:pPr>
            <a:r>
              <a:rPr lang="nl-NL" sz="1200" baseline="0" dirty="0" smtClean="0"/>
              <a:t>Nadat deze opdracht is gemaakt kunnen leerlingen een inschatting maken hoe goed dit ging, dit vergelijken met een aantal normen, en dit vervolgens gebruiken om een nieuwe taak te kiezen.  </a:t>
            </a:r>
          </a:p>
          <a:p>
            <a:pPr marL="0" indent="0">
              <a:buNone/>
            </a:pPr>
            <a:endParaRPr lang="nl-NL" sz="1200" baseline="0" dirty="0" smtClean="0"/>
          </a:p>
          <a:p>
            <a:pPr marL="0" indent="0">
              <a:buNone/>
            </a:pPr>
            <a:r>
              <a:rPr lang="nl-NL" sz="1200" baseline="0" dirty="0" smtClean="0"/>
              <a:t>Leerlingen kunnen bijvoorbeeld inschatten hoe goed of slecht ze de laatste taak hebben gemaakt en dit afzetten tegen hun prestatiedoel. Dit kunnen ze dan gebruiken om de moeilijkheid van de nieuwe taak te bepalen. Bijvoorbeeld, wanneer ze de vorige taak niet zo goed hebben gemaakt, dan zijn ze nog ver weg van het doel en is het vaak beter om verder te oefenen met een makkelijke opdracht. Andersom, wanneer het heel goed ging, dan zijn ze dichter bij het einddoel gekomen en dan kunnen ze proberen een moeilijkere opdracht te maken.</a:t>
            </a:r>
          </a:p>
          <a:p>
            <a:pPr marL="0" indent="0">
              <a:buNone/>
            </a:pPr>
            <a:endParaRPr lang="nl-NL" sz="1200" baseline="0" dirty="0" smtClean="0"/>
          </a:p>
          <a:p>
            <a:pPr marL="0" indent="0">
              <a:buNone/>
            </a:pPr>
            <a:r>
              <a:rPr lang="nl-NL" sz="1200" b="0" dirty="0" smtClean="0"/>
              <a:t>Hetzelfde</a:t>
            </a:r>
            <a:r>
              <a:rPr lang="nl-NL" sz="1200" b="0" baseline="0" dirty="0" smtClean="0"/>
              <a:t> kunnen leerlingen doen voor de ondersteuning die ze bij een opdracht krijgen. Leerlingen kunnen inschatten hoeveel moeite het maken van de taak ze gekost heeft, en dit vergelijken met hoe belastend de taak zou moeten zijn (meestal niet zo heel belastend). Wanneer het dan bijvoorbeeld veel moeite heeft gekost, dan kunnen ze een opdracht kiezen met veel ondersteuning, oftewel een opdracht die weinig belastend is, zoals een uitgewerkt voorbeeld. Wanneer dat minder moeite kost, dan kunnen ze kiezen voor een opdracht met minder ondersteuning, dus bijvoorbeeld een opdracht waarbij ze veel zelf moeten doen. </a:t>
            </a:r>
          </a:p>
          <a:p>
            <a:pPr marL="0" indent="0">
              <a:buNone/>
            </a:pPr>
            <a:endParaRPr lang="nl-NL" sz="1200" b="0" baseline="0" dirty="0" smtClean="0"/>
          </a:p>
          <a:p>
            <a:pPr marL="0" indent="0">
              <a:buNone/>
            </a:pPr>
            <a:r>
              <a:rPr lang="nl-NL" sz="1200" b="0" baseline="0" dirty="0" smtClean="0"/>
              <a:t>Als laatste zouden we ook nog naar de inhoud van de opdracht kunnen kijken, omdat we weten dat het belangrijk is om te oefenen met veel verschillende soorten context. Echter is uit een eerder onderzoek van ons al gebleken dat leerlingen uit zichzelf al de inhoud van een opdracht meenemen in hun keuze, dus we hebben er voor gekozen om ons daar hier niet meer op te richten. </a:t>
            </a:r>
          </a:p>
        </p:txBody>
      </p:sp>
      <p:sp>
        <p:nvSpPr>
          <p:cNvPr id="4" name="Slide Number Placeholder 3"/>
          <p:cNvSpPr>
            <a:spLocks noGrp="1"/>
          </p:cNvSpPr>
          <p:nvPr>
            <p:ph type="sldNum" sz="quarter" idx="10"/>
          </p:nvPr>
        </p:nvSpPr>
        <p:spPr/>
        <p:txBody>
          <a:bodyPr/>
          <a:lstStyle/>
          <a:p>
            <a:fld id="{6DB9A244-4DA7-4820-AA29-16553D17F0B6}" type="slidenum">
              <a:rPr lang="nl-NL" smtClean="0"/>
              <a:t>4</a:t>
            </a:fld>
            <a:endParaRPr lang="nl-NL"/>
          </a:p>
        </p:txBody>
      </p:sp>
    </p:spTree>
    <p:extLst>
      <p:ext uri="{BB962C8B-B14F-4D97-AF65-F5344CB8AC3E}">
        <p14:creationId xmlns:p14="http://schemas.microsoft.com/office/powerpoint/2010/main" val="3519838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sz="1200" baseline="0" dirty="0" smtClean="0"/>
              <a:t>Daarom hebben we in een aantal experimenten gekeken hoe een tutor kan helpen bij dit proces, en dan met name bij het stukje zelfbeoordeling en taakselectie. Daarnaast hebben we ook naar de rol van motivatie gekeken in dit hele proces. </a:t>
            </a:r>
          </a:p>
        </p:txBody>
      </p:sp>
      <p:sp>
        <p:nvSpPr>
          <p:cNvPr id="4" name="Slide Number Placeholder 3"/>
          <p:cNvSpPr>
            <a:spLocks noGrp="1"/>
          </p:cNvSpPr>
          <p:nvPr>
            <p:ph type="sldNum" sz="quarter" idx="10"/>
          </p:nvPr>
        </p:nvSpPr>
        <p:spPr/>
        <p:txBody>
          <a:bodyPr/>
          <a:lstStyle/>
          <a:p>
            <a:fld id="{6DB9A244-4DA7-4820-AA29-16553D17F0B6}" type="slidenum">
              <a:rPr lang="nl-NL" smtClean="0"/>
              <a:t>5</a:t>
            </a:fld>
            <a:endParaRPr lang="nl-NL"/>
          </a:p>
        </p:txBody>
      </p:sp>
    </p:spTree>
    <p:extLst>
      <p:ext uri="{BB962C8B-B14F-4D97-AF65-F5344CB8AC3E}">
        <p14:creationId xmlns:p14="http://schemas.microsoft.com/office/powerpoint/2010/main" val="3519838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smtClean="0"/>
              <a:t>In</a:t>
            </a:r>
            <a:r>
              <a:rPr lang="nl-NL" baseline="0" dirty="0" smtClean="0"/>
              <a:t> al deze experimenten hebben steeds een soortgelijke methode gebruikt, dus ik zal daar nu een overzicht van geven. </a:t>
            </a:r>
            <a:endParaRPr lang="nl-NL" dirty="0"/>
          </a:p>
        </p:txBody>
      </p:sp>
      <p:sp>
        <p:nvSpPr>
          <p:cNvPr id="4" name="Slide Number Placeholder 3"/>
          <p:cNvSpPr>
            <a:spLocks noGrp="1"/>
          </p:cNvSpPr>
          <p:nvPr>
            <p:ph type="sldNum" sz="quarter" idx="10"/>
          </p:nvPr>
        </p:nvSpPr>
        <p:spPr/>
        <p:txBody>
          <a:bodyPr/>
          <a:lstStyle/>
          <a:p>
            <a:fld id="{6DB9A244-4DA7-4820-AA29-16553D17F0B6}" type="slidenum">
              <a:rPr lang="nl-NL" smtClean="0"/>
              <a:t>6</a:t>
            </a:fld>
            <a:endParaRPr lang="nl-NL"/>
          </a:p>
        </p:txBody>
      </p:sp>
    </p:spTree>
    <p:extLst>
      <p:ext uri="{BB962C8B-B14F-4D97-AF65-F5344CB8AC3E}">
        <p14:creationId xmlns:p14="http://schemas.microsoft.com/office/powerpoint/2010/main" val="1549837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t>Allereerst een voorbeeld van de opdrachten die we hebben gebruikt. Het waren erfelijkheidstaken die horen bij de meeste curricula op middelbare scholen. Dit is een voorbeeld van één van de makkelijkste opdrachten. Elke taak begon met een verhaaltje waarin kenmerken van de ouders werden gegeven en de leerlingen moesten het genotype bepalen van de nakomeling. </a:t>
            </a:r>
          </a:p>
          <a:p>
            <a:endParaRPr lang="nl-NL" baseline="0" dirty="0" smtClean="0"/>
          </a:p>
          <a:p>
            <a:r>
              <a:rPr lang="nl-NL" baseline="0" dirty="0" smtClean="0"/>
              <a:t>Voor elke taak moesten dezelfde 5 stappen doorlopen worden, namelijk:</a:t>
            </a:r>
          </a:p>
          <a:p>
            <a:r>
              <a:rPr lang="nl-NL" baseline="0" dirty="0" smtClean="0"/>
              <a:t>Stap 1: Vertaal naar genotypen.</a:t>
            </a:r>
          </a:p>
          <a:p>
            <a:r>
              <a:rPr lang="nl-NL" baseline="0" dirty="0" smtClean="0"/>
              <a:t>Stap 2: Zet dit in een stamboom.</a:t>
            </a:r>
          </a:p>
          <a:p>
            <a:r>
              <a:rPr lang="nl-NL" baseline="0" dirty="0" smtClean="0"/>
              <a:t>Stap 3. Bepaal richting en aantal kruistabellen.</a:t>
            </a:r>
          </a:p>
          <a:p>
            <a:r>
              <a:rPr lang="nl-NL" baseline="0" dirty="0" smtClean="0"/>
              <a:t>Stap 4. Maak kruistabel(</a:t>
            </a:r>
            <a:r>
              <a:rPr lang="nl-NL" baseline="0" dirty="0" err="1" smtClean="0"/>
              <a:t>len</a:t>
            </a:r>
            <a:r>
              <a:rPr lang="nl-NL" baseline="0" dirty="0" smtClean="0"/>
              <a:t>).</a:t>
            </a:r>
          </a:p>
          <a:p>
            <a:r>
              <a:rPr lang="nl-NL" baseline="0" dirty="0" smtClean="0"/>
              <a:t>Stap 5. Antwoord.</a:t>
            </a:r>
          </a:p>
          <a:p>
            <a:pPr marL="0" indent="0">
              <a:spcBef>
                <a:spcPts val="0"/>
              </a:spcBef>
              <a:buNone/>
            </a:pPr>
            <a:endParaRPr lang="nl-NL" baseline="0" dirty="0" smtClean="0"/>
          </a:p>
          <a:p>
            <a:endParaRPr lang="nl-NL" baseline="0" dirty="0" smtClean="0"/>
          </a:p>
          <a:p>
            <a:endParaRPr lang="nl-NL" dirty="0" smtClean="0"/>
          </a:p>
          <a:p>
            <a:endParaRPr lang="nl-NL" dirty="0"/>
          </a:p>
        </p:txBody>
      </p:sp>
      <p:sp>
        <p:nvSpPr>
          <p:cNvPr id="4" name="Slide Number Placeholder 3"/>
          <p:cNvSpPr>
            <a:spLocks noGrp="1"/>
          </p:cNvSpPr>
          <p:nvPr>
            <p:ph type="sldNum" sz="quarter" idx="10"/>
          </p:nvPr>
        </p:nvSpPr>
        <p:spPr/>
        <p:txBody>
          <a:bodyPr/>
          <a:lstStyle/>
          <a:p>
            <a:fld id="{6DB9A244-4DA7-4820-AA29-16553D17F0B6}" type="slidenum">
              <a:rPr lang="nl-NL" smtClean="0"/>
              <a:t>7</a:t>
            </a:fld>
            <a:endParaRPr lang="nl-NL"/>
          </a:p>
        </p:txBody>
      </p:sp>
    </p:spTree>
    <p:extLst>
      <p:ext uri="{BB962C8B-B14F-4D97-AF65-F5344CB8AC3E}">
        <p14:creationId xmlns:p14="http://schemas.microsoft.com/office/powerpoint/2010/main" val="34234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l-NL" baseline="0" dirty="0" smtClean="0"/>
              <a:t>Uit deze grafiek konden leerlingen de taken kiezen. </a:t>
            </a:r>
            <a:br>
              <a:rPr lang="nl-NL" baseline="0" dirty="0" smtClean="0"/>
            </a:br>
            <a:r>
              <a:rPr lang="nl-NL" baseline="0" dirty="0" smtClean="0"/>
              <a:t>De bovenste rij toont de 5 moeilijkheidsniveaus. De gekleurde kolommen geven de mate van ondersteuning aan. De lichtblauwe en middelste taken waren aanvultaken, waarbij de lichtblauwe de meeste ondersteuning hadden (van de 5 stappen die ik net liet zien hoefden leerlingen hier alleen stap 4 en 5 zelf te doen, de rest was voorgedaan. Bij de middelste taken moesten leerlingen stap 3, 4 en 5 zelf doen. De donkerblauwe taken waren taken zonder ondersteuning, waarbij leerlingen alle 5 stappen zelf moesten uitvoeren.  </a:t>
            </a:r>
          </a:p>
          <a:p>
            <a:pPr marL="0" indent="0">
              <a:buNone/>
            </a:pPr>
            <a:endParaRPr lang="nl-NL" baseline="0" dirty="0" smtClean="0"/>
          </a:p>
          <a:p>
            <a:pPr marL="0" indent="0">
              <a:buNone/>
            </a:pPr>
            <a:r>
              <a:rPr lang="nl-NL" baseline="0" dirty="0" smtClean="0"/>
              <a:t>Binnen al deze niveaus waren ook altijd meerdere onderwerpen beschikbaar, hierin waren leerlingen in elke conditie altijd vrij om te kiezen wat ze zelf leuk vonden. De onderwerpen varieerden van fysieke kenmerken tot ziektes bij zowel mensen, dieren en planten. </a:t>
            </a:r>
            <a:endParaRPr lang="nl-NL" dirty="0" smtClean="0"/>
          </a:p>
          <a:p>
            <a:endParaRPr lang="nl-NL" baseline="0" dirty="0" smtClean="0"/>
          </a:p>
        </p:txBody>
      </p:sp>
      <p:sp>
        <p:nvSpPr>
          <p:cNvPr id="4" name="Slide Number Placeholder 3"/>
          <p:cNvSpPr>
            <a:spLocks noGrp="1"/>
          </p:cNvSpPr>
          <p:nvPr>
            <p:ph type="sldNum" sz="quarter" idx="10"/>
          </p:nvPr>
        </p:nvSpPr>
        <p:spPr/>
        <p:txBody>
          <a:bodyPr/>
          <a:lstStyle/>
          <a:p>
            <a:fld id="{6DB9A244-4DA7-4820-AA29-16553D17F0B6}" type="slidenum">
              <a:rPr lang="nl-NL" smtClean="0"/>
              <a:t>8</a:t>
            </a:fld>
            <a:endParaRPr lang="nl-NL"/>
          </a:p>
        </p:txBody>
      </p:sp>
    </p:spTree>
    <p:extLst>
      <p:ext uri="{BB962C8B-B14F-4D97-AF65-F5344CB8AC3E}">
        <p14:creationId xmlns:p14="http://schemas.microsoft.com/office/powerpoint/2010/main" val="558581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baseline="0" dirty="0" smtClean="0">
                <a:solidFill>
                  <a:schemeClr val="tx1"/>
                </a:solidFill>
              </a:rPr>
              <a:t>Dit is een overzicht van het design. </a:t>
            </a:r>
          </a:p>
          <a:p>
            <a:endParaRPr lang="nl-NL" baseline="0" dirty="0" smtClean="0">
              <a:solidFill>
                <a:schemeClr val="tx1"/>
              </a:solidFill>
            </a:endParaRPr>
          </a:p>
          <a:p>
            <a:r>
              <a:rPr lang="nl-NL" baseline="0" dirty="0" smtClean="0">
                <a:solidFill>
                  <a:schemeClr val="tx1"/>
                </a:solidFill>
              </a:rPr>
              <a:t>De proefpersonen waren altijd middelbare scholieren uit de derde klas, dus ongeveer 14 à 15 jaar oud. Het hele onderzoek vond altijd volledig plaats op onze website waar we een elektronische leeromgeving hadden gemaakt. </a:t>
            </a:r>
          </a:p>
          <a:p>
            <a:endParaRPr lang="nl-NL" baseline="0" dirty="0" smtClean="0">
              <a:solidFill>
                <a:schemeClr val="tx1"/>
              </a:solidFill>
            </a:endParaRPr>
          </a:p>
          <a:p>
            <a:r>
              <a:rPr lang="nl-NL" baseline="0" dirty="0" smtClean="0">
                <a:solidFill>
                  <a:schemeClr val="tx1"/>
                </a:solidFill>
              </a:rPr>
              <a:t>We begonnen altijd met een voorkennistoets om te checken of ze niet van tevoren al teveel wisten, en daarna een aantal filmpjes waarin een aantal opdrachten werden voorgedaan. Tijdens </a:t>
            </a:r>
            <a:r>
              <a:rPr lang="nl-NL" baseline="0" smtClean="0">
                <a:solidFill>
                  <a:schemeClr val="tx1"/>
                </a:solidFill>
              </a:rPr>
              <a:t>de oefenfase </a:t>
            </a:r>
            <a:r>
              <a:rPr lang="nl-NL" baseline="0" dirty="0" smtClean="0">
                <a:solidFill>
                  <a:schemeClr val="tx1"/>
                </a:solidFill>
              </a:rPr>
              <a:t>konden leerlingen zelf 8 taken kiezen met behulp van een elektronische tutor. Afhankelijk van het experiment en de conditie waarin een leerling was ingedeeld, kon de tutor verschillende soorten ondersteuning geven, die ik straks zal toelichten. Het onderzoek eindigde altijd met een eindtoets, waarbij we keken hoeveel de leerlingen geleerd hadden tijdens het oefenen. </a:t>
            </a:r>
          </a:p>
          <a:p>
            <a:endParaRPr lang="nl-NL" dirty="0">
              <a:solidFill>
                <a:schemeClr val="tx1"/>
              </a:solidFill>
            </a:endParaRPr>
          </a:p>
        </p:txBody>
      </p:sp>
      <p:sp>
        <p:nvSpPr>
          <p:cNvPr id="4" name="Slide Number Placeholder 3"/>
          <p:cNvSpPr>
            <a:spLocks noGrp="1"/>
          </p:cNvSpPr>
          <p:nvPr>
            <p:ph type="sldNum" sz="quarter" idx="10"/>
          </p:nvPr>
        </p:nvSpPr>
        <p:spPr/>
        <p:txBody>
          <a:bodyPr/>
          <a:lstStyle/>
          <a:p>
            <a:fld id="{6DB9A244-4DA7-4820-AA29-16553D17F0B6}" type="slidenum">
              <a:rPr lang="nl-NL" smtClean="0"/>
              <a:t>9</a:t>
            </a:fld>
            <a:endParaRPr lang="nl-NL"/>
          </a:p>
        </p:txBody>
      </p:sp>
    </p:spTree>
    <p:extLst>
      <p:ext uri="{BB962C8B-B14F-4D97-AF65-F5344CB8AC3E}">
        <p14:creationId xmlns:p14="http://schemas.microsoft.com/office/powerpoint/2010/main" val="327858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C5A78B-8C0F-49B2-A832-2ACAB065B7E2}" type="datetime1">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3E83-94A0-4B67-B708-0FEFC9F20901}" type="slidenum">
              <a:rPr lang="en-US" smtClean="0"/>
              <a:t>‹#›</a:t>
            </a:fld>
            <a:endParaRPr lang="en-US"/>
          </a:p>
        </p:txBody>
      </p:sp>
    </p:spTree>
    <p:extLst>
      <p:ext uri="{BB962C8B-B14F-4D97-AF65-F5344CB8AC3E}">
        <p14:creationId xmlns:p14="http://schemas.microsoft.com/office/powerpoint/2010/main" val="2926694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17CACC-5F66-42D2-95B6-AB0E38EC2873}" type="datetime1">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3E83-94A0-4B67-B708-0FEFC9F20901}" type="slidenum">
              <a:rPr lang="en-US" smtClean="0"/>
              <a:t>‹#›</a:t>
            </a:fld>
            <a:endParaRPr lang="en-US"/>
          </a:p>
        </p:txBody>
      </p:sp>
    </p:spTree>
    <p:extLst>
      <p:ext uri="{BB962C8B-B14F-4D97-AF65-F5344CB8AC3E}">
        <p14:creationId xmlns:p14="http://schemas.microsoft.com/office/powerpoint/2010/main" val="2327620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81D21C-1BE8-43F9-9E0E-A3AFFD129807}" type="datetime1">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3E83-94A0-4B67-B708-0FEFC9F20901}" type="slidenum">
              <a:rPr lang="en-US" smtClean="0"/>
              <a:t>‹#›</a:t>
            </a:fld>
            <a:endParaRPr lang="en-US"/>
          </a:p>
        </p:txBody>
      </p:sp>
    </p:spTree>
    <p:extLst>
      <p:ext uri="{BB962C8B-B14F-4D97-AF65-F5344CB8AC3E}">
        <p14:creationId xmlns:p14="http://schemas.microsoft.com/office/powerpoint/2010/main" val="4103038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3657600" y="990601"/>
            <a:ext cx="5181600" cy="1828800"/>
          </a:xfrm>
        </p:spPr>
        <p:txBody>
          <a:bodyPr anchor="b">
            <a:normAutofit/>
          </a:bodyPr>
          <a:lstStyle>
            <a:lvl1pPr algn="l">
              <a:defRPr sz="3200" b="1" i="0">
                <a:solidFill>
                  <a:srgbClr val="D70044"/>
                </a:solidFill>
                <a:latin typeface="Verdana"/>
                <a:cs typeface="Verdana"/>
              </a:defRPr>
            </a:lvl1pPr>
          </a:lstStyle>
          <a:p>
            <a:r>
              <a:rPr lang="en-US" smtClean="0"/>
              <a:t>Click to edit Master title style</a:t>
            </a:r>
            <a:endParaRPr lang="nl-NL" dirty="0"/>
          </a:p>
        </p:txBody>
      </p:sp>
      <p:sp>
        <p:nvSpPr>
          <p:cNvPr id="3" name="Subtitel 2"/>
          <p:cNvSpPr>
            <a:spLocks noGrp="1"/>
          </p:cNvSpPr>
          <p:nvPr>
            <p:ph type="subTitle" idx="1"/>
          </p:nvPr>
        </p:nvSpPr>
        <p:spPr>
          <a:xfrm>
            <a:off x="3657600" y="3200400"/>
            <a:ext cx="5181600" cy="2438400"/>
          </a:xfrm>
        </p:spPr>
        <p:txBody>
          <a:bodyPr>
            <a:normAutofit/>
          </a:bodyPr>
          <a:lstStyle>
            <a:lvl1pPr marL="0" indent="0" algn="l">
              <a:buNone/>
              <a:defRPr sz="2400">
                <a:solidFill>
                  <a:schemeClr val="tx1">
                    <a:tint val="75000"/>
                  </a:schemeClr>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dirty="0"/>
          </a:p>
        </p:txBody>
      </p:sp>
      <p:sp>
        <p:nvSpPr>
          <p:cNvPr id="4" name="Tijdelijke aanduiding voor datum 3"/>
          <p:cNvSpPr>
            <a:spLocks noGrp="1"/>
          </p:cNvSpPr>
          <p:nvPr>
            <p:ph type="dt" sz="half" idx="10"/>
          </p:nvPr>
        </p:nvSpPr>
        <p:spPr/>
        <p:txBody>
          <a:bodyPr/>
          <a:lstStyle>
            <a:lvl1pPr>
              <a:defRPr/>
            </a:lvl1pPr>
          </a:lstStyle>
          <a:p>
            <a:fld id="{6E410BEC-F8CC-4649-A0EF-BBAA54092CE1}" type="datetime1">
              <a:rPr lang="en-US" smtClean="0"/>
              <a:t>10/24/2017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r>
              <a:rPr lang="nl-NL" smtClean="0"/>
              <a:t>Pagina </a:t>
            </a:r>
            <a:fld id="{853C8AF4-F274-6B41-8EAF-67548E7F9743}" type="slidenum">
              <a:rPr lang="nl-NL" smtClean="0"/>
              <a:pPr>
                <a:defRPr/>
              </a:pPr>
              <a:t>‹#›</a:t>
            </a:fld>
            <a:endParaRPr lang="nl-NL"/>
          </a:p>
        </p:txBody>
      </p:sp>
    </p:spTree>
    <p:extLst>
      <p:ext uri="{BB962C8B-B14F-4D97-AF65-F5344CB8AC3E}">
        <p14:creationId xmlns:p14="http://schemas.microsoft.com/office/powerpoint/2010/main" val="3535481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367779FC-3B0B-41AD-9F96-F111A648F466}" type="datetime1">
              <a:rPr lang="en-US" smtClean="0"/>
              <a:t>10/24/2017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r>
              <a:rPr lang="nl-NL" smtClean="0"/>
              <a:t>Pagina </a:t>
            </a:r>
            <a:fld id="{853C8AF4-F274-6B41-8EAF-67548E7F9743}" type="slidenum">
              <a:rPr lang="nl-NL" smtClean="0"/>
              <a:pPr>
                <a:defRPr/>
              </a:pPr>
              <a:t>‹#›</a:t>
            </a:fld>
            <a:endParaRPr lang="nl-NL"/>
          </a:p>
        </p:txBody>
      </p:sp>
    </p:spTree>
    <p:extLst>
      <p:ext uri="{BB962C8B-B14F-4D97-AF65-F5344CB8AC3E}">
        <p14:creationId xmlns:p14="http://schemas.microsoft.com/office/powerpoint/2010/main" val="2855567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Tijdelijke aanduiding voor datum 3"/>
          <p:cNvSpPr>
            <a:spLocks noGrp="1"/>
          </p:cNvSpPr>
          <p:nvPr>
            <p:ph type="dt" sz="half" idx="10"/>
          </p:nvPr>
        </p:nvSpPr>
        <p:spPr/>
        <p:txBody>
          <a:bodyPr/>
          <a:lstStyle>
            <a:lvl1pPr>
              <a:defRPr/>
            </a:lvl1pPr>
          </a:lstStyle>
          <a:p>
            <a:fld id="{858A6398-5C85-46A5-8CBF-167657A43024}" type="datetime1">
              <a:rPr lang="en-US" smtClean="0"/>
              <a:t>10/24/2017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r>
              <a:rPr lang="nl-NL" smtClean="0"/>
              <a:t>Pagina </a:t>
            </a:r>
            <a:fld id="{853C8AF4-F274-6B41-8EAF-67548E7F9743}" type="slidenum">
              <a:rPr lang="nl-NL" smtClean="0"/>
              <a:pPr>
                <a:defRPr/>
              </a:pPr>
              <a:t>‹#›</a:t>
            </a:fld>
            <a:endParaRPr lang="nl-NL"/>
          </a:p>
        </p:txBody>
      </p:sp>
    </p:spTree>
    <p:extLst>
      <p:ext uri="{BB962C8B-B14F-4D97-AF65-F5344CB8AC3E}">
        <p14:creationId xmlns:p14="http://schemas.microsoft.com/office/powerpoint/2010/main" val="1532167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datum 3"/>
          <p:cNvSpPr>
            <a:spLocks noGrp="1"/>
          </p:cNvSpPr>
          <p:nvPr>
            <p:ph type="dt" sz="half" idx="10"/>
          </p:nvPr>
        </p:nvSpPr>
        <p:spPr/>
        <p:txBody>
          <a:bodyPr/>
          <a:lstStyle>
            <a:lvl1pPr>
              <a:defRPr/>
            </a:lvl1pPr>
          </a:lstStyle>
          <a:p>
            <a:fld id="{3F7A6C62-76ED-4089-A3FF-20E5E03D727D}" type="datetime1">
              <a:rPr lang="en-US" smtClean="0"/>
              <a:t>10/24/2017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r>
              <a:rPr lang="nl-NL" smtClean="0"/>
              <a:t>Pagina </a:t>
            </a:r>
            <a:fld id="{853C8AF4-F274-6B41-8EAF-67548E7F9743}" type="slidenum">
              <a:rPr lang="nl-NL" smtClean="0"/>
              <a:pPr>
                <a:defRPr/>
              </a:pPr>
              <a:t>‹#›</a:t>
            </a:fld>
            <a:endParaRPr lang="nl-NL"/>
          </a:p>
        </p:txBody>
      </p:sp>
    </p:spTree>
    <p:extLst>
      <p:ext uri="{BB962C8B-B14F-4D97-AF65-F5344CB8AC3E}">
        <p14:creationId xmlns:p14="http://schemas.microsoft.com/office/powerpoint/2010/main" val="3814612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smtClean="0"/>
              <a:t>Click to edit Master title style</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Tijdelijke aanduiding voor datum 3"/>
          <p:cNvSpPr>
            <a:spLocks noGrp="1"/>
          </p:cNvSpPr>
          <p:nvPr>
            <p:ph type="dt" sz="half" idx="10"/>
          </p:nvPr>
        </p:nvSpPr>
        <p:spPr/>
        <p:txBody>
          <a:bodyPr/>
          <a:lstStyle>
            <a:lvl1pPr>
              <a:defRPr/>
            </a:lvl1pPr>
          </a:lstStyle>
          <a:p>
            <a:fld id="{3EDBA75E-B656-464D-B743-68BA90914332}" type="datetime1">
              <a:rPr lang="en-US" smtClean="0"/>
              <a:t>10/24/2017</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r>
              <a:rPr lang="nl-NL" smtClean="0"/>
              <a:t>Pagina </a:t>
            </a:r>
            <a:fld id="{853C8AF4-F274-6B41-8EAF-67548E7F9743}" type="slidenum">
              <a:rPr lang="nl-NL" smtClean="0"/>
              <a:pPr>
                <a:defRPr/>
              </a:pPr>
              <a:t>‹#›</a:t>
            </a:fld>
            <a:endParaRPr lang="nl-NL"/>
          </a:p>
        </p:txBody>
      </p:sp>
    </p:spTree>
    <p:extLst>
      <p:ext uri="{BB962C8B-B14F-4D97-AF65-F5344CB8AC3E}">
        <p14:creationId xmlns:p14="http://schemas.microsoft.com/office/powerpoint/2010/main" val="4232315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datum 3"/>
          <p:cNvSpPr>
            <a:spLocks noGrp="1"/>
          </p:cNvSpPr>
          <p:nvPr>
            <p:ph type="dt" sz="half" idx="10"/>
          </p:nvPr>
        </p:nvSpPr>
        <p:spPr/>
        <p:txBody>
          <a:bodyPr/>
          <a:lstStyle>
            <a:lvl1pPr>
              <a:defRPr/>
            </a:lvl1pPr>
          </a:lstStyle>
          <a:p>
            <a:fld id="{3B19540C-AF38-4B0E-BF87-D02B6CD89D58}" type="datetime1">
              <a:rPr lang="en-US" smtClean="0"/>
              <a:t>10/24/2017</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r>
              <a:rPr lang="nl-NL" smtClean="0"/>
              <a:t>Pagina </a:t>
            </a:r>
            <a:fld id="{853C8AF4-F274-6B41-8EAF-67548E7F9743}" type="slidenum">
              <a:rPr lang="nl-NL" smtClean="0"/>
              <a:pPr>
                <a:defRPr/>
              </a:pPr>
              <a:t>‹#›</a:t>
            </a:fld>
            <a:endParaRPr lang="nl-NL"/>
          </a:p>
        </p:txBody>
      </p:sp>
    </p:spTree>
    <p:extLst>
      <p:ext uri="{BB962C8B-B14F-4D97-AF65-F5344CB8AC3E}">
        <p14:creationId xmlns:p14="http://schemas.microsoft.com/office/powerpoint/2010/main" val="3295385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fld id="{ADD7CF7D-9E28-4DCA-B343-4EDC114F0944}" type="datetime1">
              <a:rPr lang="en-US" smtClean="0"/>
              <a:t>10/24/2017</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r>
              <a:rPr lang="nl-NL" smtClean="0"/>
              <a:t>Pagina </a:t>
            </a:r>
            <a:fld id="{853C8AF4-F274-6B41-8EAF-67548E7F9743}" type="slidenum">
              <a:rPr lang="nl-NL" smtClean="0"/>
              <a:pPr>
                <a:defRPr/>
              </a:pPr>
              <a:t>‹#›</a:t>
            </a:fld>
            <a:endParaRPr lang="nl-NL"/>
          </a:p>
        </p:txBody>
      </p:sp>
    </p:spTree>
    <p:extLst>
      <p:ext uri="{BB962C8B-B14F-4D97-AF65-F5344CB8AC3E}">
        <p14:creationId xmlns:p14="http://schemas.microsoft.com/office/powerpoint/2010/main" val="3946305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3"/>
          <p:cNvSpPr>
            <a:spLocks noGrp="1"/>
          </p:cNvSpPr>
          <p:nvPr>
            <p:ph type="dt" sz="half" idx="10"/>
          </p:nvPr>
        </p:nvSpPr>
        <p:spPr/>
        <p:txBody>
          <a:bodyPr/>
          <a:lstStyle>
            <a:lvl1pPr>
              <a:defRPr/>
            </a:lvl1pPr>
          </a:lstStyle>
          <a:p>
            <a:fld id="{5B7008CF-6977-41D3-ABA4-683DE4C1BF87}" type="datetime1">
              <a:rPr lang="en-US" smtClean="0"/>
              <a:t>10/24/2017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r>
              <a:rPr lang="nl-NL" smtClean="0"/>
              <a:t>Pagina </a:t>
            </a:r>
            <a:fld id="{853C8AF4-F274-6B41-8EAF-67548E7F9743}" type="slidenum">
              <a:rPr lang="nl-NL" smtClean="0"/>
              <a:pPr>
                <a:defRPr/>
              </a:pPr>
              <a:t>‹#›</a:t>
            </a:fld>
            <a:endParaRPr lang="nl-NL"/>
          </a:p>
        </p:txBody>
      </p:sp>
    </p:spTree>
    <p:extLst>
      <p:ext uri="{BB962C8B-B14F-4D97-AF65-F5344CB8AC3E}">
        <p14:creationId xmlns:p14="http://schemas.microsoft.com/office/powerpoint/2010/main" val="418849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152744-1032-4AA0-B2B8-0D4D515A9921}" type="datetime1">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3E83-94A0-4B67-B708-0FEFC9F20901}" type="slidenum">
              <a:rPr lang="en-US" smtClean="0"/>
              <a:t>‹#›</a:t>
            </a:fld>
            <a:endParaRPr lang="en-US"/>
          </a:p>
        </p:txBody>
      </p:sp>
    </p:spTree>
    <p:extLst>
      <p:ext uri="{BB962C8B-B14F-4D97-AF65-F5344CB8AC3E}">
        <p14:creationId xmlns:p14="http://schemas.microsoft.com/office/powerpoint/2010/main" val="41114277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ijdelijke aanduiding voor datum 3"/>
          <p:cNvSpPr>
            <a:spLocks noGrp="1"/>
          </p:cNvSpPr>
          <p:nvPr>
            <p:ph type="dt" sz="half" idx="10"/>
          </p:nvPr>
        </p:nvSpPr>
        <p:spPr/>
        <p:txBody>
          <a:bodyPr/>
          <a:lstStyle>
            <a:lvl1pPr>
              <a:defRPr/>
            </a:lvl1pPr>
          </a:lstStyle>
          <a:p>
            <a:fld id="{22773A0D-93D0-4E69-9A6E-2AE06290D892}" type="datetime1">
              <a:rPr lang="en-US" smtClean="0"/>
              <a:t>10/24/2017</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r>
              <a:rPr lang="nl-NL" smtClean="0"/>
              <a:t>Pagina </a:t>
            </a:r>
            <a:fld id="{853C8AF4-F274-6B41-8EAF-67548E7F9743}" type="slidenum">
              <a:rPr lang="nl-NL" smtClean="0"/>
              <a:pPr>
                <a:defRPr/>
              </a:pPr>
              <a:t>‹#›</a:t>
            </a:fld>
            <a:endParaRPr lang="nl-NL"/>
          </a:p>
        </p:txBody>
      </p:sp>
    </p:spTree>
    <p:extLst>
      <p:ext uri="{BB962C8B-B14F-4D97-AF65-F5344CB8AC3E}">
        <p14:creationId xmlns:p14="http://schemas.microsoft.com/office/powerpoint/2010/main" val="661633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nl-NL"/>
          </a:p>
        </p:txBody>
      </p:sp>
      <p:sp>
        <p:nvSpPr>
          <p:cNvPr id="3" name="Tijdelijke aanduiding voor verticale tekst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32FA5EDC-19D2-4CE2-A96A-ED6351B9670E}" type="datetime1">
              <a:rPr lang="en-US" smtClean="0"/>
              <a:t>10/24/2017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r>
              <a:rPr lang="nl-NL" smtClean="0"/>
              <a:t>Pagina </a:t>
            </a:r>
            <a:fld id="{853C8AF4-F274-6B41-8EAF-67548E7F9743}" type="slidenum">
              <a:rPr lang="nl-NL" smtClean="0"/>
              <a:pPr>
                <a:defRPr/>
              </a:pPr>
              <a:t>‹#›</a:t>
            </a:fld>
            <a:endParaRPr lang="nl-NL"/>
          </a:p>
        </p:txBody>
      </p:sp>
    </p:spTree>
    <p:extLst>
      <p:ext uri="{BB962C8B-B14F-4D97-AF65-F5344CB8AC3E}">
        <p14:creationId xmlns:p14="http://schemas.microsoft.com/office/powerpoint/2010/main" val="40700025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ijdelijke aanduiding voor datum 3"/>
          <p:cNvSpPr>
            <a:spLocks noGrp="1"/>
          </p:cNvSpPr>
          <p:nvPr>
            <p:ph type="dt" sz="half" idx="10"/>
          </p:nvPr>
        </p:nvSpPr>
        <p:spPr/>
        <p:txBody>
          <a:bodyPr/>
          <a:lstStyle>
            <a:lvl1pPr>
              <a:defRPr/>
            </a:lvl1pPr>
          </a:lstStyle>
          <a:p>
            <a:fld id="{1E85097B-3F01-4313-A7A9-8D0E018EDD4C}" type="datetime1">
              <a:rPr lang="en-US" smtClean="0"/>
              <a:t>10/24/2017</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r>
              <a:rPr lang="nl-NL" smtClean="0"/>
              <a:t>Pagina </a:t>
            </a:r>
            <a:fld id="{853C8AF4-F274-6B41-8EAF-67548E7F9743}" type="slidenum">
              <a:rPr lang="nl-NL" smtClean="0"/>
              <a:pPr>
                <a:defRPr/>
              </a:pPr>
              <a:t>‹#›</a:t>
            </a:fld>
            <a:endParaRPr lang="nl-NL"/>
          </a:p>
        </p:txBody>
      </p:sp>
    </p:spTree>
    <p:extLst>
      <p:ext uri="{BB962C8B-B14F-4D97-AF65-F5344CB8AC3E}">
        <p14:creationId xmlns:p14="http://schemas.microsoft.com/office/powerpoint/2010/main" val="3066635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BDC8715-8B11-43DE-B966-6CC3F7D3FDC5}" type="datetime1">
              <a:rPr lang="en-US" smtClean="0"/>
              <a:t>10/24/2017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D3E83-94A0-4B67-B708-0FEFC9F20901}" type="slidenum">
              <a:rPr lang="en-US" smtClean="0"/>
              <a:t>‹#›</a:t>
            </a:fld>
            <a:endParaRPr lang="en-US"/>
          </a:p>
        </p:txBody>
      </p:sp>
    </p:spTree>
    <p:extLst>
      <p:ext uri="{BB962C8B-B14F-4D97-AF65-F5344CB8AC3E}">
        <p14:creationId xmlns:p14="http://schemas.microsoft.com/office/powerpoint/2010/main" val="37101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601EA3-0ACC-4E7E-BA91-BAD11BEF58D1}" type="datetime1">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3E83-94A0-4B67-B708-0FEFC9F20901}" type="slidenum">
              <a:rPr lang="en-US" smtClean="0"/>
              <a:t>‹#›</a:t>
            </a:fld>
            <a:endParaRPr lang="en-US"/>
          </a:p>
        </p:txBody>
      </p:sp>
    </p:spTree>
    <p:extLst>
      <p:ext uri="{BB962C8B-B14F-4D97-AF65-F5344CB8AC3E}">
        <p14:creationId xmlns:p14="http://schemas.microsoft.com/office/powerpoint/2010/main" val="261014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9A1C43-65CF-4E3B-8F3F-14F55F455FDF}" type="datetime1">
              <a:rPr lang="en-US" smtClean="0"/>
              <a:t>10/24/2017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D3E83-94A0-4B67-B708-0FEFC9F20901}" type="slidenum">
              <a:rPr lang="en-US" smtClean="0"/>
              <a:t>‹#›</a:t>
            </a:fld>
            <a:endParaRPr lang="en-US"/>
          </a:p>
        </p:txBody>
      </p:sp>
    </p:spTree>
    <p:extLst>
      <p:ext uri="{BB962C8B-B14F-4D97-AF65-F5344CB8AC3E}">
        <p14:creationId xmlns:p14="http://schemas.microsoft.com/office/powerpoint/2010/main" val="987985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0BC39F-F439-4DF3-BE35-C2AF586309A2}" type="datetime1">
              <a:rPr lang="en-US" smtClean="0"/>
              <a:t>10/24/2017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D3E83-94A0-4B67-B708-0FEFC9F20901}" type="slidenum">
              <a:rPr lang="en-US" smtClean="0"/>
              <a:t>‹#›</a:t>
            </a:fld>
            <a:endParaRPr lang="en-US"/>
          </a:p>
        </p:txBody>
      </p:sp>
    </p:spTree>
    <p:extLst>
      <p:ext uri="{BB962C8B-B14F-4D97-AF65-F5344CB8AC3E}">
        <p14:creationId xmlns:p14="http://schemas.microsoft.com/office/powerpoint/2010/main" val="3010382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66B8C-FC0F-41BF-8FD6-C53025FB8EC5}" type="datetime1">
              <a:rPr lang="en-US" smtClean="0"/>
              <a:t>10/24/2017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D3E83-94A0-4B67-B708-0FEFC9F20901}" type="slidenum">
              <a:rPr lang="en-US" smtClean="0"/>
              <a:t>‹#›</a:t>
            </a:fld>
            <a:endParaRPr lang="en-US"/>
          </a:p>
        </p:txBody>
      </p:sp>
    </p:spTree>
    <p:extLst>
      <p:ext uri="{BB962C8B-B14F-4D97-AF65-F5344CB8AC3E}">
        <p14:creationId xmlns:p14="http://schemas.microsoft.com/office/powerpoint/2010/main" val="83832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BC847-C861-4B64-8382-1A0C9F4A58DA}" type="datetime1">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3E83-94A0-4B67-B708-0FEFC9F20901}" type="slidenum">
              <a:rPr lang="en-US" smtClean="0"/>
              <a:t>‹#›</a:t>
            </a:fld>
            <a:endParaRPr lang="en-US"/>
          </a:p>
        </p:txBody>
      </p:sp>
    </p:spTree>
    <p:extLst>
      <p:ext uri="{BB962C8B-B14F-4D97-AF65-F5344CB8AC3E}">
        <p14:creationId xmlns:p14="http://schemas.microsoft.com/office/powerpoint/2010/main" val="341359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7A8A64-2E84-445D-9C09-57C937817365}" type="datetime1">
              <a:rPr lang="en-US" smtClean="0"/>
              <a:t>10/24/2017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D3E83-94A0-4B67-B708-0FEFC9F20901}" type="slidenum">
              <a:rPr lang="en-US" smtClean="0"/>
              <a:t>‹#›</a:t>
            </a:fld>
            <a:endParaRPr lang="en-US"/>
          </a:p>
        </p:txBody>
      </p:sp>
    </p:spTree>
    <p:extLst>
      <p:ext uri="{BB962C8B-B14F-4D97-AF65-F5344CB8AC3E}">
        <p14:creationId xmlns:p14="http://schemas.microsoft.com/office/powerpoint/2010/main" val="1810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6B129-FF41-450D-A483-30AFA50E94A7}" type="datetime1">
              <a:rPr lang="en-US" smtClean="0"/>
              <a:t>10/24/2017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BD3E83-94A0-4B67-B708-0FEFC9F20901}" type="slidenum">
              <a:rPr lang="en-US" smtClean="0"/>
              <a:t>‹#›</a:t>
            </a:fld>
            <a:endParaRPr lang="en-US"/>
          </a:p>
        </p:txBody>
      </p:sp>
    </p:spTree>
    <p:extLst>
      <p:ext uri="{BB962C8B-B14F-4D97-AF65-F5344CB8AC3E}">
        <p14:creationId xmlns:p14="http://schemas.microsoft.com/office/powerpoint/2010/main" val="3996120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tekststijl van het model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Verdana" pitchFamily="-109" charset="0"/>
                <a:ea typeface="ＭＳ Ｐゴシック" pitchFamily="-109" charset="-128"/>
              </a:defRPr>
            </a:lvl1pPr>
          </a:lstStyle>
          <a:p>
            <a:pPr fontAlgn="base">
              <a:spcBef>
                <a:spcPct val="0"/>
              </a:spcBef>
              <a:spcAft>
                <a:spcPct val="0"/>
              </a:spcAft>
              <a:defRPr/>
            </a:pPr>
            <a:fld id="{4816D5A9-FD32-4B98-AFA8-06317533BB81}" type="datetime1">
              <a:rPr lang="en-US" smtClean="0"/>
              <a:t>10/24/2017</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Verdana" pitchFamily="-109" charset="0"/>
                <a:ea typeface="ＭＳ Ｐゴシック" pitchFamily="-109" charset="-128"/>
              </a:defRPr>
            </a:lvl1pPr>
          </a:lstStyle>
          <a:p>
            <a:pPr fontAlgn="base">
              <a:spcBef>
                <a:spcPct val="0"/>
              </a:spcBef>
              <a:spcAft>
                <a:spcPct val="0"/>
              </a:spcAft>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Verdana" pitchFamily="-109" charset="0"/>
                <a:ea typeface="ＭＳ Ｐゴシック" pitchFamily="-109" charset="-128"/>
              </a:defRPr>
            </a:lvl1pPr>
          </a:lstStyle>
          <a:p>
            <a:pPr fontAlgn="base">
              <a:spcBef>
                <a:spcPct val="0"/>
              </a:spcBef>
              <a:spcAft>
                <a:spcPct val="0"/>
              </a:spcAft>
              <a:defRPr/>
            </a:pPr>
            <a:r>
              <a:rPr lang="nl-NL" smtClean="0"/>
              <a:t>Pagina </a:t>
            </a:r>
            <a:fld id="{853C8AF4-F274-6B41-8EAF-67548E7F9743}" type="slidenum">
              <a:rPr lang="nl-NL" smtClean="0"/>
              <a:pPr fontAlgn="base">
                <a:spcBef>
                  <a:spcPct val="0"/>
                </a:spcBef>
                <a:spcAft>
                  <a:spcPct val="0"/>
                </a:spcAft>
                <a:defRPr/>
              </a:pPr>
              <a:t>‹#›</a:t>
            </a:fld>
            <a:endParaRPr lang="nl-NL"/>
          </a:p>
        </p:txBody>
      </p:sp>
    </p:spTree>
    <p:extLst>
      <p:ext uri="{BB962C8B-B14F-4D97-AF65-F5344CB8AC3E}">
        <p14:creationId xmlns:p14="http://schemas.microsoft.com/office/powerpoint/2010/main" val="1576306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fontAlgn="base" hangingPunct="1">
        <a:spcBef>
          <a:spcPct val="0"/>
        </a:spcBef>
        <a:spcAft>
          <a:spcPct val="0"/>
        </a:spcAft>
        <a:defRPr sz="3200" b="1" kern="1200">
          <a:solidFill>
            <a:srgbClr val="D70044"/>
          </a:solidFill>
          <a:latin typeface="Verdana"/>
          <a:ea typeface="ＭＳ Ｐゴシック" pitchFamily="-65" charset="-128"/>
          <a:cs typeface="Verdana"/>
        </a:defRPr>
      </a:lvl1pPr>
      <a:lvl2pPr algn="l" defTabSz="457200" rtl="0" eaLnBrk="1" fontAlgn="base" hangingPunct="1">
        <a:spcBef>
          <a:spcPct val="0"/>
        </a:spcBef>
        <a:spcAft>
          <a:spcPct val="0"/>
        </a:spcAft>
        <a:defRPr sz="3200" b="1">
          <a:solidFill>
            <a:srgbClr val="D70044"/>
          </a:solidFill>
          <a:latin typeface="Verdana" pitchFamily="-65" charset="0"/>
          <a:ea typeface="ＭＳ Ｐゴシック" pitchFamily="-65" charset="-128"/>
          <a:cs typeface="Verdana" pitchFamily="34" charset="0"/>
        </a:defRPr>
      </a:lvl2pPr>
      <a:lvl3pPr algn="l" defTabSz="457200" rtl="0" eaLnBrk="1" fontAlgn="base" hangingPunct="1">
        <a:spcBef>
          <a:spcPct val="0"/>
        </a:spcBef>
        <a:spcAft>
          <a:spcPct val="0"/>
        </a:spcAft>
        <a:defRPr sz="3200" b="1">
          <a:solidFill>
            <a:srgbClr val="D70044"/>
          </a:solidFill>
          <a:latin typeface="Verdana" pitchFamily="-65" charset="0"/>
          <a:ea typeface="ＭＳ Ｐゴシック" pitchFamily="-65" charset="-128"/>
          <a:cs typeface="Verdana" pitchFamily="34" charset="0"/>
        </a:defRPr>
      </a:lvl3pPr>
      <a:lvl4pPr algn="l" defTabSz="457200" rtl="0" eaLnBrk="1" fontAlgn="base" hangingPunct="1">
        <a:spcBef>
          <a:spcPct val="0"/>
        </a:spcBef>
        <a:spcAft>
          <a:spcPct val="0"/>
        </a:spcAft>
        <a:defRPr sz="3200" b="1">
          <a:solidFill>
            <a:srgbClr val="D70044"/>
          </a:solidFill>
          <a:latin typeface="Verdana" pitchFamily="-65" charset="0"/>
          <a:ea typeface="ＭＳ Ｐゴシック" pitchFamily="-65" charset="-128"/>
          <a:cs typeface="Verdana" pitchFamily="34" charset="0"/>
        </a:defRPr>
      </a:lvl4pPr>
      <a:lvl5pPr algn="l" defTabSz="457200" rtl="0" eaLnBrk="1" fontAlgn="base" hangingPunct="1">
        <a:spcBef>
          <a:spcPct val="0"/>
        </a:spcBef>
        <a:spcAft>
          <a:spcPct val="0"/>
        </a:spcAft>
        <a:defRPr sz="3200" b="1">
          <a:solidFill>
            <a:srgbClr val="D70044"/>
          </a:solidFill>
          <a:latin typeface="Verdana" pitchFamily="-65" charset="0"/>
          <a:ea typeface="ＭＳ Ｐゴシック" pitchFamily="-65" charset="-128"/>
          <a:cs typeface="Verdana" pitchFamily="34" charset="0"/>
        </a:defRPr>
      </a:lvl5pPr>
      <a:lvl6pPr marL="457200" algn="l" defTabSz="457200" rtl="0" eaLnBrk="1" fontAlgn="base" hangingPunct="1">
        <a:spcBef>
          <a:spcPct val="0"/>
        </a:spcBef>
        <a:spcAft>
          <a:spcPct val="0"/>
        </a:spcAft>
        <a:defRPr sz="3200" b="1">
          <a:solidFill>
            <a:srgbClr val="D70044"/>
          </a:solidFill>
          <a:latin typeface="Verdana" pitchFamily="-65" charset="0"/>
          <a:ea typeface="ＭＳ Ｐゴシック" pitchFamily="-65" charset="-128"/>
        </a:defRPr>
      </a:lvl6pPr>
      <a:lvl7pPr marL="914400" algn="l" defTabSz="457200" rtl="0" eaLnBrk="1" fontAlgn="base" hangingPunct="1">
        <a:spcBef>
          <a:spcPct val="0"/>
        </a:spcBef>
        <a:spcAft>
          <a:spcPct val="0"/>
        </a:spcAft>
        <a:defRPr sz="3200" b="1">
          <a:solidFill>
            <a:srgbClr val="D70044"/>
          </a:solidFill>
          <a:latin typeface="Verdana" pitchFamily="-65" charset="0"/>
          <a:ea typeface="ＭＳ Ｐゴシック" pitchFamily="-65" charset="-128"/>
        </a:defRPr>
      </a:lvl7pPr>
      <a:lvl8pPr marL="1371600" algn="l" defTabSz="457200" rtl="0" eaLnBrk="1" fontAlgn="base" hangingPunct="1">
        <a:spcBef>
          <a:spcPct val="0"/>
        </a:spcBef>
        <a:spcAft>
          <a:spcPct val="0"/>
        </a:spcAft>
        <a:defRPr sz="3200" b="1">
          <a:solidFill>
            <a:srgbClr val="D70044"/>
          </a:solidFill>
          <a:latin typeface="Verdana" pitchFamily="-65" charset="0"/>
          <a:ea typeface="ＭＳ Ｐゴシック" pitchFamily="-65" charset="-128"/>
        </a:defRPr>
      </a:lvl8pPr>
      <a:lvl9pPr marL="1828800" algn="l" defTabSz="457200" rtl="0" eaLnBrk="1" fontAlgn="base" hangingPunct="1">
        <a:spcBef>
          <a:spcPct val="0"/>
        </a:spcBef>
        <a:spcAft>
          <a:spcPct val="0"/>
        </a:spcAft>
        <a:defRPr sz="3200" b="1">
          <a:solidFill>
            <a:srgbClr val="D70044"/>
          </a:solidFill>
          <a:latin typeface="Verdana" pitchFamily="-65" charset="0"/>
          <a:ea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2000" kern="1200">
          <a:solidFill>
            <a:schemeClr val="tx1"/>
          </a:solidFill>
          <a:latin typeface="Verdana"/>
          <a:ea typeface="ＭＳ Ｐゴシック" pitchFamily="-65" charset="-128"/>
          <a:cs typeface="Verdana"/>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Verdana"/>
          <a:ea typeface="ＭＳ Ｐゴシック" pitchFamily="-65" charset="-128"/>
          <a:cs typeface="Verdana"/>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Verdana"/>
          <a:ea typeface="ＭＳ Ｐゴシック" pitchFamily="-65" charset="-128"/>
          <a:cs typeface="Verdana"/>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Verdana"/>
          <a:ea typeface="ＭＳ Ｐゴシック" pitchFamily="-65" charset="-128"/>
          <a:cs typeface="Verdana"/>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Verdana"/>
          <a:ea typeface="ＭＳ Ｐゴシック" pitchFamily="-65"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5.wdp"/></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0ahUKEwj4-p-q4vfWAhUJJVAKHTDVAhQQjRwIBw&amp;url=https://commons.wikimedia.org/wiki/File:Pythagoras-theorem.png&amp;psig=AOvVaw031_c54bcjRREvDkpJ_Z_Q&amp;ust=1508333031377973"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0.png"/><Relationship Id="rId7" Type="http://schemas.microsoft.com/office/2007/relationships/hdphoto" Target="../media/hdphoto3.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5.png"/><Relationship Id="rId9"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7.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microsoft.com/office/2007/relationships/hdphoto" Target="../media/hdphoto5.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4.pn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4.wdp"/><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7" Type="http://schemas.microsoft.com/office/2007/relationships/hdphoto" Target="../media/hdphoto4.wdp"/><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hyperlink" Target="https://www.google.nl/url?sa=i&amp;rct=j&amp;q=&amp;esrc=s&amp;source=images&amp;cd=&amp;cad=rja&amp;uact=8&amp;ved=0ahUKEwj4-p-q4vfWAhUJJVAKHTDVAhQQjRwIBw&amp;url=https://commons.wikimedia.org/wiki/File:Pythagoras-theorem.png&amp;psig=AOvVaw031_c54bcjRREvDkpJ_Z_Q&amp;ust=1508333031377973" TargetMode="External"/><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0.png"/><Relationship Id="rId7"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microsoft.com/office/2007/relationships/hdphoto" Target="../media/hdphoto6.wdp"/><Relationship Id="rId11" Type="http://schemas.microsoft.com/office/2007/relationships/hdphoto" Target="../media/hdphoto4.wdp"/><Relationship Id="rId5" Type="http://schemas.openxmlformats.org/officeDocument/2006/relationships/image" Target="../media/image32.png"/><Relationship Id="rId10" Type="http://schemas.openxmlformats.org/officeDocument/2006/relationships/image" Target="../media/image24.png"/><Relationship Id="rId4" Type="http://schemas.openxmlformats.org/officeDocument/2006/relationships/image" Target="../media/image31.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71800" y="990601"/>
            <a:ext cx="6372200" cy="1828800"/>
          </a:xfrm>
        </p:spPr>
        <p:txBody>
          <a:bodyPr>
            <a:noAutofit/>
          </a:bodyPr>
          <a:lstStyle/>
          <a:p>
            <a:pPr>
              <a:lnSpc>
                <a:spcPct val="150000"/>
              </a:lnSpc>
            </a:pPr>
            <a:r>
              <a:rPr lang="en-US" sz="3600" dirty="0" err="1" smtClean="0">
                <a:solidFill>
                  <a:schemeClr val="tx1"/>
                </a:solidFill>
              </a:rPr>
              <a:t>Tutorondersteuning</a:t>
            </a:r>
            <a:r>
              <a:rPr lang="en-US" sz="3600" dirty="0" smtClean="0">
                <a:solidFill>
                  <a:schemeClr val="tx1"/>
                </a:solidFill>
              </a:rPr>
              <a:t> </a:t>
            </a:r>
            <a:r>
              <a:rPr lang="en-US" sz="3600" dirty="0" err="1" smtClean="0">
                <a:solidFill>
                  <a:schemeClr val="tx1"/>
                </a:solidFill>
              </a:rPr>
              <a:t>bij</a:t>
            </a:r>
            <a:r>
              <a:rPr lang="en-US" sz="3600" dirty="0" smtClean="0">
                <a:solidFill>
                  <a:schemeClr val="tx1"/>
                </a:solidFill>
              </a:rPr>
              <a:t> </a:t>
            </a:r>
            <a:r>
              <a:rPr lang="en-US" sz="3600" dirty="0" err="1">
                <a:solidFill>
                  <a:schemeClr val="tx1"/>
                </a:solidFill>
              </a:rPr>
              <a:t>T</a:t>
            </a:r>
            <a:r>
              <a:rPr lang="en-US" sz="3600" dirty="0" err="1" smtClean="0">
                <a:solidFill>
                  <a:schemeClr val="tx1"/>
                </a:solidFill>
              </a:rPr>
              <a:t>aakselecties</a:t>
            </a:r>
            <a:endParaRPr lang="nl-NL" sz="3600" dirty="0">
              <a:solidFill>
                <a:schemeClr val="tx1"/>
              </a:solidFill>
            </a:endParaRPr>
          </a:p>
        </p:txBody>
      </p:sp>
      <p:sp>
        <p:nvSpPr>
          <p:cNvPr id="6" name="Subtitle 5"/>
          <p:cNvSpPr>
            <a:spLocks noGrp="1"/>
          </p:cNvSpPr>
          <p:nvPr>
            <p:ph type="subTitle" idx="1"/>
          </p:nvPr>
        </p:nvSpPr>
        <p:spPr>
          <a:xfrm>
            <a:off x="2843808" y="3200400"/>
            <a:ext cx="5995392" cy="2438400"/>
          </a:xfrm>
        </p:spPr>
        <p:txBody>
          <a:bodyPr/>
          <a:lstStyle/>
          <a:p>
            <a:pPr algn="ctr">
              <a:spcBef>
                <a:spcPts val="0"/>
              </a:spcBef>
            </a:pPr>
            <a:r>
              <a:rPr lang="nl-NL" dirty="0">
                <a:solidFill>
                  <a:schemeClr val="tx1"/>
                </a:solidFill>
                <a:latin typeface="Helvetica" pitchFamily="34" charset="0"/>
              </a:rPr>
              <a:t>Michelle L. Nugteren, MSc</a:t>
            </a:r>
          </a:p>
          <a:p>
            <a:pPr algn="ctr">
              <a:spcBef>
                <a:spcPts val="0"/>
              </a:spcBef>
            </a:pPr>
            <a:r>
              <a:rPr lang="nl-NL" dirty="0" smtClean="0">
                <a:solidFill>
                  <a:schemeClr val="tx1"/>
                </a:solidFill>
                <a:latin typeface="Helvetica" pitchFamily="34" charset="0"/>
              </a:rPr>
              <a:t>Dr</a:t>
            </a:r>
            <a:r>
              <a:rPr lang="nl-NL" dirty="0">
                <a:solidFill>
                  <a:schemeClr val="tx1"/>
                </a:solidFill>
                <a:latin typeface="Helvetica" pitchFamily="34" charset="0"/>
              </a:rPr>
              <a:t>. Halszka Jarodzka</a:t>
            </a:r>
          </a:p>
          <a:p>
            <a:pPr algn="ctr">
              <a:spcBef>
                <a:spcPts val="0"/>
              </a:spcBef>
            </a:pPr>
            <a:r>
              <a:rPr lang="nl-NL" dirty="0">
                <a:solidFill>
                  <a:schemeClr val="tx1"/>
                </a:solidFill>
                <a:latin typeface="Helvetica" pitchFamily="34" charset="0"/>
              </a:rPr>
              <a:t>Prof. </a:t>
            </a:r>
            <a:r>
              <a:rPr lang="nl-NL" dirty="0" smtClean="0">
                <a:solidFill>
                  <a:schemeClr val="tx1"/>
                </a:solidFill>
                <a:latin typeface="Helvetica" pitchFamily="34" charset="0"/>
              </a:rPr>
              <a:t>dr</a:t>
            </a:r>
            <a:r>
              <a:rPr lang="nl-NL" dirty="0">
                <a:solidFill>
                  <a:schemeClr val="tx1"/>
                </a:solidFill>
                <a:latin typeface="Helvetica" pitchFamily="34" charset="0"/>
              </a:rPr>
              <a:t>. Liesbeth Kester</a:t>
            </a:r>
          </a:p>
          <a:p>
            <a:pPr algn="ctr">
              <a:spcBef>
                <a:spcPts val="0"/>
              </a:spcBef>
            </a:pPr>
            <a:r>
              <a:rPr lang="nl-NL" dirty="0">
                <a:solidFill>
                  <a:schemeClr val="tx1"/>
                </a:solidFill>
                <a:latin typeface="Helvetica" pitchFamily="34" charset="0"/>
              </a:rPr>
              <a:t>Prof. </a:t>
            </a:r>
            <a:r>
              <a:rPr lang="nl-NL" dirty="0" smtClean="0">
                <a:solidFill>
                  <a:schemeClr val="tx1"/>
                </a:solidFill>
                <a:latin typeface="Helvetica" pitchFamily="34" charset="0"/>
              </a:rPr>
              <a:t>dr</a:t>
            </a:r>
            <a:r>
              <a:rPr lang="nl-NL" dirty="0">
                <a:solidFill>
                  <a:schemeClr val="tx1"/>
                </a:solidFill>
                <a:latin typeface="Helvetica" pitchFamily="34" charset="0"/>
              </a:rPr>
              <a:t>. Jeroen J. G. van </a:t>
            </a:r>
            <a:r>
              <a:rPr lang="nl-NL" dirty="0" err="1">
                <a:solidFill>
                  <a:schemeClr val="tx1"/>
                </a:solidFill>
                <a:latin typeface="Helvetica" pitchFamily="34" charset="0"/>
              </a:rPr>
              <a:t>Merriënboer</a:t>
            </a:r>
            <a:endParaRPr lang="nl-NL" dirty="0">
              <a:solidFill>
                <a:schemeClr val="tx1"/>
              </a:solidFill>
              <a:latin typeface="Helvetica" pitchFamily="34" charset="0"/>
            </a:endParaRPr>
          </a:p>
          <a:p>
            <a:endParaRPr lang="nl-NL" dirty="0">
              <a:solidFill>
                <a:schemeClr val="tx1"/>
              </a:solidFill>
            </a:endParaRPr>
          </a:p>
        </p:txBody>
      </p:sp>
    </p:spTree>
    <p:extLst>
      <p:ext uri="{BB962C8B-B14F-4D97-AF65-F5344CB8AC3E}">
        <p14:creationId xmlns:p14="http://schemas.microsoft.com/office/powerpoint/2010/main" val="1996492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72000" y="990000"/>
            <a:ext cx="5810944" cy="1828800"/>
          </a:xfrm>
        </p:spPr>
        <p:txBody>
          <a:bodyPr wrap="none" rIns="0">
            <a:normAutofit/>
          </a:bodyPr>
          <a:lstStyle/>
          <a:p>
            <a:r>
              <a:rPr lang="nl-NL" sz="3600" dirty="0" smtClean="0">
                <a:solidFill>
                  <a:schemeClr val="tx1"/>
                </a:solidFill>
                <a:latin typeface="Helvetica" pitchFamily="34" charset="0"/>
              </a:rPr>
              <a:t>Soorten </a:t>
            </a:r>
            <a:br>
              <a:rPr lang="nl-NL" sz="3600" dirty="0" smtClean="0">
                <a:solidFill>
                  <a:schemeClr val="tx1"/>
                </a:solidFill>
                <a:latin typeface="Helvetica" pitchFamily="34" charset="0"/>
              </a:rPr>
            </a:br>
            <a:r>
              <a:rPr lang="nl-NL" sz="3600" dirty="0" smtClean="0">
                <a:solidFill>
                  <a:schemeClr val="tx1"/>
                </a:solidFill>
                <a:latin typeface="Helvetica" pitchFamily="34" charset="0"/>
              </a:rPr>
              <a:t>tutorondersteuning</a:t>
            </a:r>
            <a:endParaRPr lang="nl-NL" sz="2800" dirty="0">
              <a:solidFill>
                <a:schemeClr val="tx1"/>
              </a:solidFill>
              <a:latin typeface="Helvetica" pitchFamily="34" charset="0"/>
            </a:endParaRPr>
          </a:p>
        </p:txBody>
      </p:sp>
      <p:pic>
        <p:nvPicPr>
          <p:cNvPr id="4" name="Picture 2" descr="\\soliscom.uu.nl\uu\Users\Nugte001\My Documents\My Pictures\tutorlegeafbee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024" y="2950515"/>
            <a:ext cx="2297976" cy="2278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45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soliscom.uu.nl\uu\Users\Nugte001\My Documents\My Pictures\tutorlegeafbee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64652" y="4568633"/>
            <a:ext cx="1537572" cy="15246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pPr algn="l"/>
            <a:r>
              <a:rPr lang="en-US" sz="2800" b="1" dirty="0" err="1" smtClean="0">
                <a:latin typeface="Helvetica" pitchFamily="34" charset="0"/>
                <a:ea typeface="ＭＳ Ｐゴシック" pitchFamily="-65" charset="-128"/>
                <a:cs typeface="Verdana"/>
              </a:rPr>
              <a:t>Soorten</a:t>
            </a:r>
            <a:r>
              <a:rPr lang="en-US" sz="2800" b="1" dirty="0" smtClean="0">
                <a:latin typeface="Helvetica" pitchFamily="34" charset="0"/>
                <a:ea typeface="ＭＳ Ｐゴシック" pitchFamily="-65" charset="-128"/>
                <a:cs typeface="Verdana"/>
              </a:rPr>
              <a:t> </a:t>
            </a:r>
            <a:r>
              <a:rPr lang="en-US" sz="2800" b="1" dirty="0" err="1" smtClean="0">
                <a:latin typeface="Helvetica" pitchFamily="34" charset="0"/>
                <a:ea typeface="ＭＳ Ｐゴシック" pitchFamily="-65" charset="-128"/>
                <a:cs typeface="Verdana"/>
              </a:rPr>
              <a:t>tutorondersteuning</a:t>
            </a:r>
            <a:endParaRPr lang="nl-NL" sz="4800" dirty="0">
              <a:latin typeface="Helvetica"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11</a:t>
            </a:fld>
            <a:endParaRPr lang="nl-NL" dirty="0"/>
          </a:p>
        </p:txBody>
      </p:sp>
      <p:cxnSp>
        <p:nvCxnSpPr>
          <p:cNvPr id="45" name="Rechte verbindingslijn met pijl 10"/>
          <p:cNvCxnSpPr/>
          <p:nvPr/>
        </p:nvCxnSpPr>
        <p:spPr>
          <a:xfrm flipV="1">
            <a:off x="2812384" y="4567844"/>
            <a:ext cx="677217" cy="7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10"/>
          <p:cNvCxnSpPr/>
          <p:nvPr/>
        </p:nvCxnSpPr>
        <p:spPr>
          <a:xfrm>
            <a:off x="5451119" y="4568632"/>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10"/>
          <p:cNvCxnSpPr/>
          <p:nvPr/>
        </p:nvCxnSpPr>
        <p:spPr>
          <a:xfrm>
            <a:off x="5451119" y="4067137"/>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27583" y="1484785"/>
            <a:ext cx="7272809" cy="3456384"/>
            <a:chOff x="-1" y="1"/>
            <a:chExt cx="5972921" cy="2580297"/>
          </a:xfrm>
        </p:grpSpPr>
        <p:cxnSp>
          <p:nvCxnSpPr>
            <p:cNvPr id="51" name="Rechte verbindingslijn met pijl 10"/>
            <p:cNvCxnSpPr/>
            <p:nvPr/>
          </p:nvCxnSpPr>
          <p:spPr>
            <a:xfrm>
              <a:off x="1620982" y="1927806"/>
              <a:ext cx="556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kstvak 4"/>
            <p:cNvSpPr txBox="1"/>
            <p:nvPr/>
          </p:nvSpPr>
          <p:spPr>
            <a:xfrm>
              <a:off x="2177158" y="1"/>
              <a:ext cx="1620000" cy="485805"/>
            </a:xfrm>
            <a:prstGeom prst="rect">
              <a:avLst/>
            </a:prstGeom>
            <a:noFill/>
            <a:ln w="25400">
              <a:solidFill>
                <a:schemeClr val="tx1"/>
              </a:solidFill>
            </a:ln>
          </p:spPr>
          <p:txBody>
            <a:bodyPr wrap="square" rtlCol="0">
              <a:noAutofit/>
            </a:bodyPr>
            <a:lstStyle/>
            <a:p>
              <a:pPr algn="ctr">
                <a:spcAft>
                  <a:spcPts val="0"/>
                </a:spcAft>
              </a:pPr>
              <a:r>
                <a:rPr lang="en-US" sz="2000" b="1" kern="1200" dirty="0" err="1" smtClean="0">
                  <a:solidFill>
                    <a:srgbClr val="000000"/>
                  </a:solidFill>
                  <a:effectLst/>
                  <a:latin typeface="Calibri"/>
                  <a:ea typeface="Times New Roman"/>
                  <a:cs typeface="Times New Roman"/>
                </a:rPr>
                <a:t>Taak</a:t>
              </a:r>
              <a:r>
                <a:rPr lang="en-US" sz="2000" b="1" kern="1200" dirty="0" smtClean="0">
                  <a:solidFill>
                    <a:srgbClr val="000000"/>
                  </a:solidFill>
                  <a:effectLst/>
                  <a:latin typeface="Calibri"/>
                  <a:ea typeface="Times New Roman"/>
                  <a:cs typeface="Times New Roman"/>
                </a:rPr>
                <a:t> </a:t>
              </a:r>
            </a:p>
            <a:p>
              <a:pPr algn="ctr">
                <a:spcAft>
                  <a:spcPts val="0"/>
                </a:spcAft>
              </a:pPr>
              <a:r>
                <a:rPr lang="en-US" sz="2000" b="1" kern="1200" dirty="0" err="1" smtClean="0">
                  <a:solidFill>
                    <a:srgbClr val="000000"/>
                  </a:solidFill>
                  <a:effectLst/>
                  <a:latin typeface="Calibri"/>
                  <a:ea typeface="Times New Roman"/>
                  <a:cs typeface="Times New Roman"/>
                </a:rPr>
                <a:t>uitvoeren</a:t>
              </a:r>
              <a:endParaRPr lang="nl-NL" sz="2000" dirty="0">
                <a:effectLst/>
                <a:latin typeface="Times New Roman"/>
                <a:ea typeface="Times New Roman"/>
              </a:endParaRPr>
            </a:p>
          </p:txBody>
        </p:sp>
        <p:cxnSp>
          <p:nvCxnSpPr>
            <p:cNvPr id="52" name="Gebogen verbindingslijn 17"/>
            <p:cNvCxnSpPr>
              <a:stCxn id="66" idx="3"/>
              <a:endCxn id="50" idx="3"/>
            </p:cNvCxnSpPr>
            <p:nvPr/>
          </p:nvCxnSpPr>
          <p:spPr>
            <a:xfrm flipH="1" flipV="1">
              <a:off x="3797158" y="242903"/>
              <a:ext cx="2175762" cy="1887061"/>
            </a:xfrm>
            <a:prstGeom prst="bentConnector3">
              <a:avLst>
                <a:gd name="adj1" fmla="val -862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 y="1249363"/>
              <a:ext cx="1620983" cy="1330935"/>
              <a:chOff x="-1" y="1249363"/>
              <a:chExt cx="1620983" cy="1330935"/>
            </a:xfrm>
          </p:grpSpPr>
          <p:sp>
            <p:nvSpPr>
              <p:cNvPr id="69" name="Tekstvak 7"/>
              <p:cNvSpPr txBox="1"/>
              <p:nvPr/>
            </p:nvSpPr>
            <p:spPr>
              <a:xfrm>
                <a:off x="-1" y="1249363"/>
                <a:ext cx="1620000" cy="429089"/>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Zelfbeoordeling</a:t>
                </a:r>
                <a:endParaRPr lang="nl-NL" sz="2000" dirty="0">
                  <a:effectLst/>
                  <a:latin typeface="Times New Roman"/>
                  <a:ea typeface="Times New Roman"/>
                </a:endParaRPr>
              </a:p>
            </p:txBody>
          </p:sp>
          <p:sp>
            <p:nvSpPr>
              <p:cNvPr id="70" name="Tekstvak 7"/>
              <p:cNvSpPr txBox="1"/>
              <p:nvPr/>
            </p:nvSpPr>
            <p:spPr>
              <a:xfrm>
                <a:off x="982" y="1678452"/>
                <a:ext cx="1620000" cy="901846"/>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a:t>
                </a:r>
                <a:endParaRPr lang="nl-NL" dirty="0" smtClean="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Mentale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inspanning</a:t>
                </a:r>
                <a:endParaRPr lang="nl-NL" dirty="0">
                  <a:effectLst/>
                  <a:latin typeface="Times New Roman"/>
                  <a:ea typeface="Times New Roman"/>
                </a:endParaRPr>
              </a:p>
            </p:txBody>
          </p:sp>
        </p:grpSp>
        <p:grpSp>
          <p:nvGrpSpPr>
            <p:cNvPr id="54" name="Group 53"/>
            <p:cNvGrpSpPr/>
            <p:nvPr/>
          </p:nvGrpSpPr>
          <p:grpSpPr>
            <a:xfrm>
              <a:off x="2177158" y="1249362"/>
              <a:ext cx="1620000" cy="1330936"/>
              <a:chOff x="2177158" y="1249362"/>
              <a:chExt cx="1620000" cy="1477688"/>
            </a:xfrm>
          </p:grpSpPr>
          <p:sp>
            <p:nvSpPr>
              <p:cNvPr id="67" name="Tekstvak 7"/>
              <p:cNvSpPr txBox="1"/>
              <p:nvPr/>
            </p:nvSpPr>
            <p:spPr>
              <a:xfrm>
                <a:off x="2177158" y="1249362"/>
                <a:ext cx="1620000" cy="477712"/>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Normen</a:t>
                </a:r>
                <a:endParaRPr lang="nl-NL" sz="2000" dirty="0">
                  <a:effectLst/>
                  <a:latin typeface="Times New Roman"/>
                  <a:ea typeface="Times New Roman"/>
                </a:endParaRPr>
              </a:p>
            </p:txBody>
          </p:sp>
          <p:sp>
            <p:nvSpPr>
              <p:cNvPr id="68" name="Tekstvak 7"/>
              <p:cNvSpPr txBox="1"/>
              <p:nvPr/>
            </p:nvSpPr>
            <p:spPr>
              <a:xfrm>
                <a:off x="2177158" y="1725765"/>
                <a:ext cx="1620000" cy="1001285"/>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Prestatiedoel</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Cognitieve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belasting</a:t>
                </a:r>
                <a:endParaRPr lang="nl-NL" dirty="0">
                  <a:effectLst/>
                  <a:latin typeface="Times New Roman"/>
                  <a:ea typeface="Times New Roman"/>
                </a:endParaRPr>
              </a:p>
            </p:txBody>
          </p:sp>
        </p:grpSp>
        <p:grpSp>
          <p:nvGrpSpPr>
            <p:cNvPr id="55" name="Group 54"/>
            <p:cNvGrpSpPr/>
            <p:nvPr/>
          </p:nvGrpSpPr>
          <p:grpSpPr>
            <a:xfrm>
              <a:off x="4352920" y="1248185"/>
              <a:ext cx="1620000" cy="1332111"/>
              <a:chOff x="4352920" y="1248185"/>
              <a:chExt cx="1620000" cy="1478992"/>
            </a:xfrm>
          </p:grpSpPr>
          <p:sp>
            <p:nvSpPr>
              <p:cNvPr id="65" name="Tekstvak 7"/>
              <p:cNvSpPr txBox="1"/>
              <p:nvPr/>
            </p:nvSpPr>
            <p:spPr>
              <a:xfrm>
                <a:off x="4352920" y="1248185"/>
                <a:ext cx="1620000" cy="477709"/>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nl-NL" sz="2000" b="1" kern="1200" dirty="0" smtClean="0">
                    <a:solidFill>
                      <a:srgbClr val="000000"/>
                    </a:solidFill>
                    <a:effectLst/>
                    <a:latin typeface="Calibri"/>
                    <a:ea typeface="Times New Roman"/>
                    <a:cs typeface="Times New Roman"/>
                  </a:rPr>
                  <a:t>Taakselectie</a:t>
                </a:r>
                <a:endParaRPr lang="nl-NL" sz="2000" dirty="0">
                  <a:effectLst/>
                  <a:latin typeface="Times New Roman"/>
                  <a:ea typeface="Times New Roman"/>
                </a:endParaRPr>
              </a:p>
            </p:txBody>
          </p:sp>
          <p:sp>
            <p:nvSpPr>
              <p:cNvPr id="66" name="Tekstvak 7"/>
              <p:cNvSpPr txBox="1"/>
              <p:nvPr/>
            </p:nvSpPr>
            <p:spPr>
              <a:xfrm>
                <a:off x="4352920" y="1727202"/>
                <a:ext cx="1620000" cy="999975"/>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Moeilijkheid</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Ondersteuning</a:t>
                </a:r>
                <a:endParaRPr lang="nl-NL" dirty="0">
                  <a:effectLst/>
                  <a:latin typeface="Times New Roman"/>
                  <a:ea typeface="Times New Roman"/>
                </a:endParaRPr>
              </a:p>
            </p:txBody>
          </p:sp>
        </p:grpSp>
        <p:cxnSp>
          <p:nvCxnSpPr>
            <p:cNvPr id="56" name="Elbow Connector 55"/>
            <p:cNvCxnSpPr>
              <a:stCxn id="50" idx="1"/>
              <a:endCxn id="69" idx="0"/>
            </p:cNvCxnSpPr>
            <p:nvPr/>
          </p:nvCxnSpPr>
          <p:spPr>
            <a:xfrm rot="10800000" flipV="1">
              <a:off x="809999" y="242903"/>
              <a:ext cx="1367159" cy="1006459"/>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815061" y="4941166"/>
            <a:ext cx="5299051" cy="893931"/>
            <a:chOff x="773933" y="3626241"/>
            <a:chExt cx="5299051" cy="893931"/>
          </a:xfrm>
        </p:grpSpPr>
        <p:sp>
          <p:nvSpPr>
            <p:cNvPr id="30" name="Tekstvak 4"/>
            <p:cNvSpPr txBox="1"/>
            <p:nvPr/>
          </p:nvSpPr>
          <p:spPr>
            <a:xfrm>
              <a:off x="2613725" y="4034401"/>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smtClean="0">
                  <a:effectLst/>
                  <a:latin typeface="Calibri"/>
                  <a:ea typeface="Times New Roman"/>
                  <a:cs typeface="Times New Roman"/>
                </a:rPr>
                <a:t>Tutor</a:t>
              </a:r>
              <a:endParaRPr lang="nl-NL" sz="1600" b="1" dirty="0">
                <a:effectLst/>
                <a:latin typeface="Times New Roman"/>
                <a:ea typeface="Times New Roman"/>
              </a:endParaRPr>
            </a:p>
          </p:txBody>
        </p:sp>
        <p:cxnSp>
          <p:nvCxnSpPr>
            <p:cNvPr id="34" name="Elbow Connector 33"/>
            <p:cNvCxnSpPr>
              <a:stCxn id="30" idx="1"/>
              <a:endCxn id="70" idx="2"/>
            </p:cNvCxnSpPr>
            <p:nvPr/>
          </p:nvCxnSpPr>
          <p:spPr>
            <a:xfrm rot="10800000">
              <a:off x="773933" y="3626245"/>
              <a:ext cx="1839792" cy="65104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0" idx="3"/>
              <a:endCxn id="66" idx="2"/>
            </p:cNvCxnSpPr>
            <p:nvPr/>
          </p:nvCxnSpPr>
          <p:spPr>
            <a:xfrm flipV="1">
              <a:off x="4233695" y="3626241"/>
              <a:ext cx="1839289" cy="651046"/>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3671641" y="4941166"/>
            <a:ext cx="3442471" cy="902788"/>
            <a:chOff x="2614643" y="3782657"/>
            <a:chExt cx="3442471" cy="902788"/>
          </a:xfrm>
        </p:grpSpPr>
        <p:sp>
          <p:nvSpPr>
            <p:cNvPr id="32" name="Tekstvak 4"/>
            <p:cNvSpPr txBox="1"/>
            <p:nvPr/>
          </p:nvSpPr>
          <p:spPr>
            <a:xfrm>
              <a:off x="2614643" y="4199674"/>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err="1" smtClean="0">
                  <a:effectLst/>
                  <a:latin typeface="Calibri"/>
                  <a:ea typeface="Times New Roman"/>
                  <a:cs typeface="Times New Roman"/>
                </a:rPr>
                <a:t>Advies</a:t>
              </a:r>
              <a:endParaRPr lang="nl-NL" sz="1600" b="1" dirty="0">
                <a:effectLst/>
                <a:latin typeface="Times New Roman"/>
                <a:ea typeface="Times New Roman"/>
              </a:endParaRPr>
            </a:p>
          </p:txBody>
        </p:sp>
        <p:cxnSp>
          <p:nvCxnSpPr>
            <p:cNvPr id="33" name="Elbow Connector 32"/>
            <p:cNvCxnSpPr>
              <a:stCxn id="32" idx="3"/>
              <a:endCxn id="66" idx="2"/>
            </p:cNvCxnSpPr>
            <p:nvPr/>
          </p:nvCxnSpPr>
          <p:spPr>
            <a:xfrm flipV="1">
              <a:off x="4234613" y="3782657"/>
              <a:ext cx="1822501" cy="65990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1815061" y="4941170"/>
            <a:ext cx="3476550" cy="893927"/>
            <a:chOff x="758063" y="3791518"/>
            <a:chExt cx="3476550" cy="893927"/>
          </a:xfrm>
        </p:grpSpPr>
        <p:sp>
          <p:nvSpPr>
            <p:cNvPr id="40" name="Tekstvak 4"/>
            <p:cNvSpPr txBox="1"/>
            <p:nvPr/>
          </p:nvSpPr>
          <p:spPr>
            <a:xfrm>
              <a:off x="2614643" y="4199674"/>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dirty="0" smtClean="0">
                  <a:latin typeface="Calibri"/>
                  <a:ea typeface="Times New Roman"/>
                  <a:cs typeface="Times New Roman"/>
                </a:rPr>
                <a:t>Feedback</a:t>
              </a:r>
              <a:endParaRPr lang="nl-NL" sz="1600" b="1" dirty="0">
                <a:effectLst/>
                <a:latin typeface="Times New Roman"/>
                <a:ea typeface="Times New Roman"/>
              </a:endParaRPr>
            </a:p>
          </p:txBody>
        </p:sp>
        <p:cxnSp>
          <p:nvCxnSpPr>
            <p:cNvPr id="41" name="Elbow Connector 40"/>
            <p:cNvCxnSpPr>
              <a:stCxn id="40" idx="1"/>
              <a:endCxn id="70" idx="2"/>
            </p:cNvCxnSpPr>
            <p:nvPr/>
          </p:nvCxnSpPr>
          <p:spPr>
            <a:xfrm rot="10800000">
              <a:off x="758063" y="3791518"/>
              <a:ext cx="1856580" cy="65104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097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err="1">
                <a:latin typeface="Helvetica" panose="020B0604020202020204" pitchFamily="34" charset="0"/>
                <a:ea typeface="ＭＳ Ｐゴシック" pitchFamily="-65" charset="-128"/>
                <a:cs typeface="Helvetica" panose="020B0604020202020204" pitchFamily="34" charset="0"/>
              </a:rPr>
              <a:t>Soorten</a:t>
            </a:r>
            <a:r>
              <a:rPr lang="en-US" sz="2800" b="1" dirty="0">
                <a:latin typeface="Helvetica" panose="020B0604020202020204" pitchFamily="34" charset="0"/>
                <a:ea typeface="ＭＳ Ｐゴシック" pitchFamily="-65" charset="-128"/>
                <a:cs typeface="Helvetica" panose="020B0604020202020204" pitchFamily="34" charset="0"/>
              </a:rPr>
              <a:t> </a:t>
            </a:r>
            <a:r>
              <a:rPr lang="en-US" sz="2800" b="1" dirty="0" err="1">
                <a:latin typeface="Helvetica" panose="020B0604020202020204" pitchFamily="34" charset="0"/>
                <a:ea typeface="ＭＳ Ｐゴシック" pitchFamily="-65" charset="-128"/>
                <a:cs typeface="Helvetica" panose="020B0604020202020204" pitchFamily="34" charset="0"/>
              </a:rPr>
              <a:t>tutorondersteuning</a:t>
            </a:r>
            <a:endParaRPr lang="nl-NL"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268760"/>
            <a:ext cx="8229600" cy="4857403"/>
          </a:xfrm>
        </p:spPr>
        <p:txBody>
          <a:bodyPr>
            <a:normAutofit/>
          </a:bodyPr>
          <a:lstStyle/>
          <a:p>
            <a:pPr marL="0" indent="0" defTabSz="457200" fontAlgn="base">
              <a:spcAft>
                <a:spcPct val="0"/>
              </a:spcAft>
              <a:buNone/>
            </a:pPr>
            <a:r>
              <a:rPr lang="nl-NL" sz="2600" dirty="0" smtClean="0">
                <a:latin typeface="Helvetica" panose="020B0604020202020204" pitchFamily="34" charset="0"/>
                <a:ea typeface="ＭＳ Ｐゴシック" pitchFamily="-65" charset="-128"/>
                <a:cs typeface="Helvetica" panose="020B0604020202020204" pitchFamily="34" charset="0"/>
              </a:rPr>
              <a:t>Feedback op zelfbeoordeling</a:t>
            </a:r>
            <a:endParaRPr lang="nl-NL" sz="2600" dirty="0">
              <a:latin typeface="Helvetica" panose="020B0604020202020204" pitchFamily="34" charset="0"/>
              <a:ea typeface="Verdana" panose="020B0604030504040204" pitchFamily="34" charset="0"/>
              <a:cs typeface="Helvetica" panose="020B0604020202020204" pitchFamily="34" charset="0"/>
            </a:endParaRPr>
          </a:p>
          <a:p>
            <a:pPr marL="0" indent="0" defTabSz="457200" fontAlgn="base">
              <a:spcAft>
                <a:spcPct val="0"/>
              </a:spcAft>
              <a:buNone/>
            </a:pPr>
            <a:endParaRPr lang="nl-NL" sz="2000" i="1" dirty="0">
              <a:solidFill>
                <a:srgbClr val="D70044"/>
              </a:solidFill>
              <a:latin typeface="Verdana"/>
              <a:ea typeface="ＭＳ Ｐゴシック" pitchFamily="-65" charset="-128"/>
              <a:cs typeface="Verdana"/>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12</a:t>
            </a:fld>
            <a:endParaRPr lang="nl-NL" dirty="0"/>
          </a:p>
        </p:txBody>
      </p:sp>
      <p:sp>
        <p:nvSpPr>
          <p:cNvPr id="15" name="TextBox 14"/>
          <p:cNvSpPr txBox="1"/>
          <p:nvPr/>
        </p:nvSpPr>
        <p:spPr>
          <a:xfrm>
            <a:off x="546654" y="1844824"/>
            <a:ext cx="2736304" cy="504056"/>
          </a:xfrm>
          <a:prstGeom prst="rect">
            <a:avLst/>
          </a:prstGeom>
          <a:noFill/>
          <a:ln>
            <a:noFill/>
          </a:ln>
        </p:spPr>
        <p:txBody>
          <a:bodyPr wrap="square" rtlCol="0">
            <a:normAutofit/>
          </a:bodyPr>
          <a:lstStyle/>
          <a:p>
            <a:r>
              <a:rPr lang="nl-NL" sz="2600" b="1" dirty="0" smtClean="0">
                <a:latin typeface="Helvetica" panose="020B0604020202020204" pitchFamily="34" charset="0"/>
                <a:cs typeface="Helvetica" panose="020B0604020202020204" pitchFamily="34" charset="0"/>
              </a:rPr>
              <a:t>Procedureel</a:t>
            </a:r>
          </a:p>
        </p:txBody>
      </p:sp>
      <p:sp>
        <p:nvSpPr>
          <p:cNvPr id="16" name="TextBox 15"/>
          <p:cNvSpPr txBox="1"/>
          <p:nvPr/>
        </p:nvSpPr>
        <p:spPr>
          <a:xfrm>
            <a:off x="3419872" y="1844824"/>
            <a:ext cx="2736304" cy="504056"/>
          </a:xfrm>
          <a:prstGeom prst="rect">
            <a:avLst/>
          </a:prstGeom>
          <a:noFill/>
          <a:ln>
            <a:noFill/>
          </a:ln>
        </p:spPr>
        <p:txBody>
          <a:bodyPr wrap="square" rtlCol="0">
            <a:normAutofit/>
          </a:bodyPr>
          <a:lstStyle/>
          <a:p>
            <a:r>
              <a:rPr lang="nl-NL" sz="2600" b="1" dirty="0" smtClean="0">
                <a:latin typeface="Helvetica" panose="020B0604020202020204" pitchFamily="34" charset="0"/>
                <a:cs typeface="Helvetica" panose="020B0604020202020204" pitchFamily="34" charset="0"/>
              </a:rPr>
              <a:t>Strategisch</a:t>
            </a:r>
          </a:p>
        </p:txBody>
      </p:sp>
      <p:sp>
        <p:nvSpPr>
          <p:cNvPr id="17" name="TextBox 16"/>
          <p:cNvSpPr txBox="1"/>
          <p:nvPr/>
        </p:nvSpPr>
        <p:spPr>
          <a:xfrm>
            <a:off x="6156176" y="1844824"/>
            <a:ext cx="2736304" cy="504056"/>
          </a:xfrm>
          <a:prstGeom prst="rect">
            <a:avLst/>
          </a:prstGeom>
          <a:noFill/>
          <a:ln>
            <a:noFill/>
          </a:ln>
        </p:spPr>
        <p:txBody>
          <a:bodyPr wrap="square" rtlCol="0">
            <a:normAutofit/>
          </a:bodyPr>
          <a:lstStyle/>
          <a:p>
            <a:r>
              <a:rPr lang="nl-NL" sz="2600" b="1" dirty="0" smtClean="0">
                <a:latin typeface="Helvetica" panose="020B0604020202020204" pitchFamily="34" charset="0"/>
                <a:cs typeface="Helvetica" panose="020B0604020202020204" pitchFamily="34" charset="0"/>
              </a:rPr>
              <a:t>Controle</a:t>
            </a:r>
          </a:p>
        </p:txBody>
      </p:sp>
      <p:sp>
        <p:nvSpPr>
          <p:cNvPr id="18" name="TextBox 17"/>
          <p:cNvSpPr txBox="1"/>
          <p:nvPr/>
        </p:nvSpPr>
        <p:spPr>
          <a:xfrm>
            <a:off x="546654" y="2348879"/>
            <a:ext cx="2736304" cy="1008113"/>
          </a:xfrm>
          <a:prstGeom prst="rect">
            <a:avLst/>
          </a:prstGeom>
          <a:noFill/>
          <a:ln>
            <a:noFill/>
          </a:ln>
        </p:spPr>
        <p:txBody>
          <a:bodyPr wrap="square" rtlCol="0">
            <a:normAutofit/>
          </a:bodyPr>
          <a:lstStyle/>
          <a:p>
            <a:r>
              <a:rPr lang="nl-NL" sz="2600" dirty="0" smtClean="0">
                <a:latin typeface="Helvetica" panose="020B0604020202020204" pitchFamily="34" charset="0"/>
                <a:cs typeface="Helvetica" panose="020B0604020202020204" pitchFamily="34" charset="0"/>
              </a:rPr>
              <a:t>Specifiek</a:t>
            </a:r>
            <a:endParaRPr lang="nl-NL" sz="2600" dirty="0">
              <a:latin typeface="Helvetica" panose="020B0604020202020204" pitchFamily="34" charset="0"/>
              <a:cs typeface="Helvetica" panose="020B0604020202020204" pitchFamily="34" charset="0"/>
            </a:endParaRPr>
          </a:p>
        </p:txBody>
      </p:sp>
      <p:sp>
        <p:nvSpPr>
          <p:cNvPr id="19" name="TextBox 18"/>
          <p:cNvSpPr txBox="1"/>
          <p:nvPr/>
        </p:nvSpPr>
        <p:spPr>
          <a:xfrm>
            <a:off x="3419872" y="2348879"/>
            <a:ext cx="2736304" cy="1008113"/>
          </a:xfrm>
          <a:prstGeom prst="rect">
            <a:avLst/>
          </a:prstGeom>
          <a:noFill/>
          <a:ln>
            <a:noFill/>
          </a:ln>
        </p:spPr>
        <p:txBody>
          <a:bodyPr wrap="square" rtlCol="0">
            <a:normAutofit/>
          </a:bodyPr>
          <a:lstStyle/>
          <a:p>
            <a:r>
              <a:rPr lang="nl-NL" sz="2600" dirty="0" smtClean="0">
                <a:latin typeface="Helvetica" panose="020B0604020202020204" pitchFamily="34" charset="0"/>
                <a:cs typeface="Helvetica" panose="020B0604020202020204" pitchFamily="34" charset="0"/>
              </a:rPr>
              <a:t>Algemeen</a:t>
            </a:r>
            <a:endParaRPr lang="nl-NL" sz="2600" dirty="0">
              <a:latin typeface="Helvetica" panose="020B0604020202020204" pitchFamily="34" charset="0"/>
              <a:cs typeface="Helvetica" panose="020B0604020202020204" pitchFamily="34" charset="0"/>
            </a:endParaRPr>
          </a:p>
        </p:txBody>
      </p:sp>
      <p:sp>
        <p:nvSpPr>
          <p:cNvPr id="20" name="TextBox 19"/>
          <p:cNvSpPr txBox="1"/>
          <p:nvPr/>
        </p:nvSpPr>
        <p:spPr>
          <a:xfrm>
            <a:off x="6156176" y="2348882"/>
            <a:ext cx="2736304" cy="3168350"/>
          </a:xfrm>
          <a:prstGeom prst="rect">
            <a:avLst/>
          </a:prstGeom>
          <a:noFill/>
          <a:ln>
            <a:noFill/>
          </a:ln>
        </p:spPr>
        <p:txBody>
          <a:bodyPr wrap="square" rtlCol="0">
            <a:normAutofit/>
          </a:bodyPr>
          <a:lstStyle/>
          <a:p>
            <a:r>
              <a:rPr lang="nl-NL" sz="2600" dirty="0" smtClean="0">
                <a:latin typeface="Helvetica" panose="020B0604020202020204" pitchFamily="34" charset="0"/>
                <a:cs typeface="Helvetica" panose="020B0604020202020204" pitchFamily="34" charset="0"/>
              </a:rPr>
              <a:t>Geen </a:t>
            </a:r>
          </a:p>
        </p:txBody>
      </p:sp>
      <p:sp>
        <p:nvSpPr>
          <p:cNvPr id="24" name="TextBox 23"/>
          <p:cNvSpPr txBox="1"/>
          <p:nvPr/>
        </p:nvSpPr>
        <p:spPr>
          <a:xfrm>
            <a:off x="546654" y="3449964"/>
            <a:ext cx="2736303" cy="2139276"/>
          </a:xfrm>
          <a:prstGeom prst="rect">
            <a:avLst/>
          </a:prstGeom>
          <a:noFill/>
          <a:ln>
            <a:noFill/>
          </a:ln>
        </p:spPr>
        <p:txBody>
          <a:bodyPr wrap="square" rtlCol="0">
            <a:normAutofit/>
          </a:bodyPr>
          <a:lstStyle/>
          <a:p>
            <a:r>
              <a:rPr lang="nl-NL" sz="2600" i="1" dirty="0" smtClean="0">
                <a:latin typeface="Helvetica" panose="020B0604020202020204" pitchFamily="34" charset="0"/>
                <a:cs typeface="Helvetica" panose="020B0604020202020204" pitchFamily="34" charset="0"/>
              </a:rPr>
              <a:t>Jij hebt stap </a:t>
            </a:r>
            <a:r>
              <a:rPr lang="nl-NL" sz="2600" b="1" i="1" dirty="0" smtClean="0">
                <a:latin typeface="Helvetica" panose="020B0604020202020204" pitchFamily="34" charset="0"/>
                <a:cs typeface="Helvetica" panose="020B0604020202020204" pitchFamily="34" charset="0"/>
              </a:rPr>
              <a:t>[1</a:t>
            </a:r>
            <a:r>
              <a:rPr lang="nl-NL" sz="2600" b="1" i="1" dirty="0">
                <a:latin typeface="Helvetica" panose="020B0604020202020204" pitchFamily="34" charset="0"/>
                <a:cs typeface="Helvetica" panose="020B0604020202020204" pitchFamily="34" charset="0"/>
              </a:rPr>
              <a:t>, 2, 3, 4 </a:t>
            </a:r>
            <a:r>
              <a:rPr lang="nl-NL" sz="2600" b="1" i="1" dirty="0" smtClean="0">
                <a:latin typeface="Helvetica" panose="020B0604020202020204" pitchFamily="34" charset="0"/>
                <a:cs typeface="Helvetica" panose="020B0604020202020204" pitchFamily="34" charset="0"/>
              </a:rPr>
              <a:t>en/of </a:t>
            </a:r>
            <a:r>
              <a:rPr lang="nl-NL" sz="2600" b="1" i="1" dirty="0">
                <a:latin typeface="Helvetica" panose="020B0604020202020204" pitchFamily="34" charset="0"/>
                <a:cs typeface="Helvetica" panose="020B0604020202020204" pitchFamily="34" charset="0"/>
              </a:rPr>
              <a:t>5] </a:t>
            </a:r>
            <a:r>
              <a:rPr lang="nl-NL" sz="2600" i="1" dirty="0" smtClean="0">
                <a:latin typeface="Helvetica" panose="020B0604020202020204" pitchFamily="34" charset="0"/>
                <a:cs typeface="Helvetica" panose="020B0604020202020204" pitchFamily="34" charset="0"/>
              </a:rPr>
              <a:t>goed uitgevoerd.</a:t>
            </a:r>
            <a:endParaRPr lang="nl-NL" sz="2600" i="1" dirty="0">
              <a:latin typeface="Helvetica" panose="020B0604020202020204" pitchFamily="34" charset="0"/>
              <a:cs typeface="Helvetica" panose="020B0604020202020204" pitchFamily="34" charset="0"/>
            </a:endParaRPr>
          </a:p>
        </p:txBody>
      </p:sp>
      <p:sp>
        <p:nvSpPr>
          <p:cNvPr id="25" name="TextBox 24"/>
          <p:cNvSpPr txBox="1"/>
          <p:nvPr/>
        </p:nvSpPr>
        <p:spPr>
          <a:xfrm>
            <a:off x="3419872" y="3449964"/>
            <a:ext cx="2736304" cy="2139276"/>
          </a:xfrm>
          <a:prstGeom prst="rect">
            <a:avLst/>
          </a:prstGeom>
          <a:noFill/>
          <a:ln>
            <a:noFill/>
          </a:ln>
        </p:spPr>
        <p:txBody>
          <a:bodyPr wrap="square" rtlCol="0">
            <a:normAutofit/>
          </a:bodyPr>
          <a:lstStyle/>
          <a:p>
            <a:r>
              <a:rPr lang="nl-NL" sz="2600" i="1" dirty="0" smtClean="0">
                <a:latin typeface="Helvetica" panose="020B0604020202020204" pitchFamily="34" charset="0"/>
                <a:cs typeface="Helvetica" panose="020B0604020202020204" pitchFamily="34" charset="0"/>
              </a:rPr>
              <a:t>Jij hebt </a:t>
            </a:r>
            <a:r>
              <a:rPr lang="nl-NL" sz="2600" b="1" i="1" dirty="0" smtClean="0">
                <a:latin typeface="Helvetica" panose="020B0604020202020204" pitchFamily="34" charset="0"/>
                <a:cs typeface="Helvetica" panose="020B0604020202020204" pitchFamily="34" charset="0"/>
              </a:rPr>
              <a:t>[meer/minder] </a:t>
            </a:r>
            <a:r>
              <a:rPr lang="nl-NL" sz="2600" i="1" dirty="0" smtClean="0">
                <a:latin typeface="Helvetica" panose="020B0604020202020204" pitchFamily="34" charset="0"/>
                <a:cs typeface="Helvetica" panose="020B0604020202020204" pitchFamily="34" charset="0"/>
              </a:rPr>
              <a:t>stappen goed uitgevoerd</a:t>
            </a:r>
            <a:endParaRPr lang="nl-NL" sz="2600" i="1" dirty="0">
              <a:latin typeface="Helvetica" panose="020B0604020202020204" pitchFamily="34" charset="0"/>
              <a:cs typeface="Helvetica" panose="020B0604020202020204" pitchFamily="34" charset="0"/>
            </a:endParaRPr>
          </a:p>
        </p:txBody>
      </p:sp>
      <p:pic>
        <p:nvPicPr>
          <p:cNvPr id="6" name="Picture 2" descr="\\soliscom.uu.nl\uu\Users\Nugte001\My Documents\My Pictures\tutorlegeafbee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814611"/>
            <a:ext cx="2297976" cy="22786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2036434" y="2376264"/>
            <a:ext cx="1215818" cy="980728"/>
          </a:xfrm>
          <a:prstGeom prst="rect">
            <a:avLst/>
          </a:prstGeom>
        </p:spPr>
      </p:pic>
      <p:pic>
        <p:nvPicPr>
          <p:cNvPr id="8" name="Picture 7"/>
          <p:cNvPicPr>
            <a:picLocks noChangeAspect="1"/>
          </p:cNvPicPr>
          <p:nvPr/>
        </p:nvPicPr>
        <p:blipFill>
          <a:blip r:embed="rId5" cstate="print">
            <a:biLevel thresh="50000"/>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932040" y="2397227"/>
            <a:ext cx="1031773" cy="1031773"/>
          </a:xfrm>
          <a:prstGeom prst="rect">
            <a:avLst/>
          </a:prstGeom>
        </p:spPr>
      </p:pic>
      <p:pic>
        <p:nvPicPr>
          <p:cNvPr id="10" name="Picture 9"/>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7596336" y="2413882"/>
            <a:ext cx="905492" cy="905492"/>
          </a:xfrm>
          <a:prstGeom prst="rect">
            <a:avLst/>
          </a:prstGeom>
        </p:spPr>
      </p:pic>
    </p:spTree>
    <p:extLst>
      <p:ext uri="{BB962C8B-B14F-4D97-AF65-F5344CB8AC3E}">
        <p14:creationId xmlns:p14="http://schemas.microsoft.com/office/powerpoint/2010/main" val="3943353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err="1">
                <a:latin typeface="Helvetica" panose="020B0604020202020204" pitchFamily="34" charset="0"/>
                <a:ea typeface="ＭＳ Ｐゴシック" pitchFamily="-65" charset="-128"/>
                <a:cs typeface="Helvetica" panose="020B0604020202020204" pitchFamily="34" charset="0"/>
              </a:rPr>
              <a:t>Soorten</a:t>
            </a:r>
            <a:r>
              <a:rPr lang="en-US" sz="2800" b="1" dirty="0">
                <a:latin typeface="Helvetica" panose="020B0604020202020204" pitchFamily="34" charset="0"/>
                <a:ea typeface="ＭＳ Ｐゴシック" pitchFamily="-65" charset="-128"/>
                <a:cs typeface="Helvetica" panose="020B0604020202020204" pitchFamily="34" charset="0"/>
              </a:rPr>
              <a:t> </a:t>
            </a:r>
            <a:r>
              <a:rPr lang="en-US" sz="2800" b="1" dirty="0" err="1">
                <a:latin typeface="Helvetica" panose="020B0604020202020204" pitchFamily="34" charset="0"/>
                <a:ea typeface="ＭＳ Ｐゴシック" pitchFamily="-65" charset="-128"/>
                <a:cs typeface="Helvetica" panose="020B0604020202020204" pitchFamily="34" charset="0"/>
              </a:rPr>
              <a:t>tutorondersteuning</a:t>
            </a:r>
            <a:endParaRPr lang="nl-NL"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268760"/>
            <a:ext cx="8229600" cy="4857403"/>
          </a:xfrm>
        </p:spPr>
        <p:txBody>
          <a:bodyPr>
            <a:normAutofit/>
          </a:bodyPr>
          <a:lstStyle/>
          <a:p>
            <a:pPr marL="0" indent="0" defTabSz="457200" fontAlgn="base">
              <a:spcAft>
                <a:spcPct val="0"/>
              </a:spcAft>
              <a:buNone/>
            </a:pPr>
            <a:r>
              <a:rPr lang="nl-NL" sz="2600" dirty="0" smtClean="0">
                <a:latin typeface="Helvetica" panose="020B0604020202020204" pitchFamily="34" charset="0"/>
                <a:ea typeface="ＭＳ Ｐゴシック" pitchFamily="-65" charset="-128"/>
                <a:cs typeface="Helvetica" panose="020B0604020202020204" pitchFamily="34" charset="0"/>
              </a:rPr>
              <a:t>Taakselectie-advies</a:t>
            </a:r>
            <a:endParaRPr lang="nl-NL" sz="2600" dirty="0">
              <a:latin typeface="Helvetica" panose="020B0604020202020204" pitchFamily="34" charset="0"/>
              <a:ea typeface="Verdana" panose="020B0604030504040204" pitchFamily="34" charset="0"/>
              <a:cs typeface="Helvetica" panose="020B0604020202020204" pitchFamily="34" charset="0"/>
            </a:endParaRPr>
          </a:p>
          <a:p>
            <a:pPr marL="0" indent="0" defTabSz="457200" fontAlgn="base">
              <a:spcAft>
                <a:spcPct val="0"/>
              </a:spcAft>
              <a:buNone/>
            </a:pPr>
            <a:endParaRPr lang="nl-NL" sz="2000" i="1" dirty="0">
              <a:solidFill>
                <a:srgbClr val="D70044"/>
              </a:solidFill>
              <a:latin typeface="Verdana"/>
              <a:ea typeface="ＭＳ Ｐゴシック" pitchFamily="-65" charset="-128"/>
              <a:cs typeface="Verdana"/>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13</a:t>
            </a:fld>
            <a:endParaRPr lang="nl-NL" dirty="0"/>
          </a:p>
        </p:txBody>
      </p:sp>
      <p:sp>
        <p:nvSpPr>
          <p:cNvPr id="15" name="TextBox 14"/>
          <p:cNvSpPr txBox="1"/>
          <p:nvPr/>
        </p:nvSpPr>
        <p:spPr>
          <a:xfrm>
            <a:off x="546654" y="1844824"/>
            <a:ext cx="2736304" cy="504056"/>
          </a:xfrm>
          <a:prstGeom prst="rect">
            <a:avLst/>
          </a:prstGeom>
          <a:noFill/>
          <a:ln>
            <a:noFill/>
          </a:ln>
        </p:spPr>
        <p:txBody>
          <a:bodyPr wrap="square" rtlCol="0">
            <a:normAutofit/>
          </a:bodyPr>
          <a:lstStyle/>
          <a:p>
            <a:r>
              <a:rPr lang="nl-NL" sz="2600" b="1" dirty="0" smtClean="0">
                <a:latin typeface="Helvetica" panose="020B0604020202020204" pitchFamily="34" charset="0"/>
                <a:cs typeface="Helvetica" panose="020B0604020202020204" pitchFamily="34" charset="0"/>
              </a:rPr>
              <a:t>Procedureel</a:t>
            </a:r>
          </a:p>
        </p:txBody>
      </p:sp>
      <p:sp>
        <p:nvSpPr>
          <p:cNvPr id="16" name="TextBox 15"/>
          <p:cNvSpPr txBox="1"/>
          <p:nvPr/>
        </p:nvSpPr>
        <p:spPr>
          <a:xfrm>
            <a:off x="3419872" y="1844824"/>
            <a:ext cx="2736304" cy="504056"/>
          </a:xfrm>
          <a:prstGeom prst="rect">
            <a:avLst/>
          </a:prstGeom>
          <a:noFill/>
          <a:ln>
            <a:noFill/>
          </a:ln>
        </p:spPr>
        <p:txBody>
          <a:bodyPr wrap="square" rtlCol="0">
            <a:normAutofit/>
          </a:bodyPr>
          <a:lstStyle/>
          <a:p>
            <a:r>
              <a:rPr lang="nl-NL" sz="2600" b="1" dirty="0" smtClean="0">
                <a:latin typeface="Helvetica" panose="020B0604020202020204" pitchFamily="34" charset="0"/>
                <a:cs typeface="Helvetica" panose="020B0604020202020204" pitchFamily="34" charset="0"/>
              </a:rPr>
              <a:t>Strategisch</a:t>
            </a:r>
          </a:p>
        </p:txBody>
      </p:sp>
      <p:sp>
        <p:nvSpPr>
          <p:cNvPr id="17" name="TextBox 16"/>
          <p:cNvSpPr txBox="1"/>
          <p:nvPr/>
        </p:nvSpPr>
        <p:spPr>
          <a:xfrm>
            <a:off x="6156176" y="1844824"/>
            <a:ext cx="2736304" cy="504056"/>
          </a:xfrm>
          <a:prstGeom prst="rect">
            <a:avLst/>
          </a:prstGeom>
          <a:noFill/>
          <a:ln>
            <a:noFill/>
          </a:ln>
        </p:spPr>
        <p:txBody>
          <a:bodyPr wrap="square" rtlCol="0">
            <a:normAutofit/>
          </a:bodyPr>
          <a:lstStyle/>
          <a:p>
            <a:r>
              <a:rPr lang="nl-NL" sz="2600" b="1" dirty="0" smtClean="0">
                <a:latin typeface="Helvetica" panose="020B0604020202020204" pitchFamily="34" charset="0"/>
                <a:cs typeface="Helvetica" panose="020B0604020202020204" pitchFamily="34" charset="0"/>
              </a:rPr>
              <a:t>Controle</a:t>
            </a:r>
          </a:p>
        </p:txBody>
      </p:sp>
      <p:sp>
        <p:nvSpPr>
          <p:cNvPr id="20" name="TextBox 19"/>
          <p:cNvSpPr txBox="1"/>
          <p:nvPr/>
        </p:nvSpPr>
        <p:spPr>
          <a:xfrm>
            <a:off x="6156176" y="2348884"/>
            <a:ext cx="2736304" cy="3672404"/>
          </a:xfrm>
          <a:prstGeom prst="rect">
            <a:avLst/>
          </a:prstGeom>
          <a:noFill/>
          <a:ln>
            <a:noFill/>
          </a:ln>
        </p:spPr>
        <p:txBody>
          <a:bodyPr wrap="square" rtlCol="0">
            <a:normAutofit/>
          </a:bodyPr>
          <a:lstStyle/>
          <a:p>
            <a:r>
              <a:rPr lang="nl-NL" sz="2600" dirty="0" smtClean="0">
                <a:latin typeface="Helvetica" panose="020B0604020202020204" pitchFamily="34" charset="0"/>
                <a:cs typeface="Helvetica" panose="020B0604020202020204" pitchFamily="34" charset="0"/>
              </a:rPr>
              <a:t>Geen </a:t>
            </a:r>
          </a:p>
        </p:txBody>
      </p:sp>
      <p:sp>
        <p:nvSpPr>
          <p:cNvPr id="21" name="TextBox 20"/>
          <p:cNvSpPr txBox="1"/>
          <p:nvPr/>
        </p:nvSpPr>
        <p:spPr>
          <a:xfrm>
            <a:off x="545639" y="3429003"/>
            <a:ext cx="2736304" cy="1296141"/>
          </a:xfrm>
          <a:prstGeom prst="rect">
            <a:avLst/>
          </a:prstGeom>
          <a:noFill/>
          <a:ln>
            <a:noFill/>
          </a:ln>
        </p:spPr>
        <p:txBody>
          <a:bodyPr wrap="square" rtlCol="0">
            <a:normAutofit/>
          </a:bodyPr>
          <a:lstStyle/>
          <a:p>
            <a:r>
              <a:rPr lang="nl-NL" sz="2200" dirty="0" smtClean="0">
                <a:latin typeface="Helvetica" panose="020B0604020202020204" pitchFamily="34" charset="0"/>
                <a:cs typeface="Helvetica" panose="020B0604020202020204" pitchFamily="34" charset="0"/>
              </a:rPr>
              <a:t>Advies om </a:t>
            </a:r>
            <a:r>
              <a:rPr lang="nl-NL" sz="2200" b="1" dirty="0" smtClean="0">
                <a:latin typeface="Helvetica" panose="020B0604020202020204" pitchFamily="34" charset="0"/>
                <a:cs typeface="Helvetica" panose="020B0604020202020204" pitchFamily="34" charset="0"/>
              </a:rPr>
              <a:t>1 niveau </a:t>
            </a:r>
            <a:r>
              <a:rPr lang="nl-NL" sz="2200" dirty="0" smtClean="0">
                <a:latin typeface="Helvetica" panose="020B0604020202020204" pitchFamily="34" charset="0"/>
                <a:cs typeface="Helvetica" panose="020B0604020202020204" pitchFamily="34" charset="0"/>
              </a:rPr>
              <a:t>hoger/lager te selecteren</a:t>
            </a:r>
            <a:endParaRPr lang="nl-NL" sz="2200" b="1" dirty="0">
              <a:latin typeface="Helvetica" panose="020B0604020202020204" pitchFamily="34" charset="0"/>
              <a:cs typeface="Helvetica" panose="020B0604020202020204" pitchFamily="34" charset="0"/>
            </a:endParaRPr>
          </a:p>
        </p:txBody>
      </p:sp>
      <p:sp>
        <p:nvSpPr>
          <p:cNvPr id="23" name="TextBox 22"/>
          <p:cNvSpPr txBox="1"/>
          <p:nvPr/>
        </p:nvSpPr>
        <p:spPr>
          <a:xfrm>
            <a:off x="3419872" y="3429003"/>
            <a:ext cx="2736304" cy="1296141"/>
          </a:xfrm>
          <a:prstGeom prst="rect">
            <a:avLst/>
          </a:prstGeom>
          <a:noFill/>
          <a:ln>
            <a:noFill/>
          </a:ln>
        </p:spPr>
        <p:txBody>
          <a:bodyPr wrap="square" rtlCol="0">
            <a:noAutofit/>
          </a:bodyPr>
          <a:lstStyle/>
          <a:p>
            <a:r>
              <a:rPr lang="nl-NL" sz="2200" dirty="0">
                <a:latin typeface="Helvetica" panose="020B0604020202020204" pitchFamily="34" charset="0"/>
                <a:cs typeface="Helvetica" panose="020B0604020202020204" pitchFamily="34" charset="0"/>
              </a:rPr>
              <a:t>Advies om </a:t>
            </a:r>
            <a:r>
              <a:rPr lang="nl-NL" sz="2200" b="1" dirty="0" smtClean="0">
                <a:latin typeface="Helvetica" panose="020B0604020202020204" pitchFamily="34" charset="0"/>
                <a:cs typeface="Helvetica" panose="020B0604020202020204" pitchFamily="34" charset="0"/>
              </a:rPr>
              <a:t>een </a:t>
            </a:r>
            <a:r>
              <a:rPr lang="nl-NL" sz="2200" b="1" dirty="0">
                <a:latin typeface="Helvetica" panose="020B0604020202020204" pitchFamily="34" charset="0"/>
                <a:cs typeface="Helvetica" panose="020B0604020202020204" pitchFamily="34" charset="0"/>
              </a:rPr>
              <a:t>niveau </a:t>
            </a:r>
            <a:r>
              <a:rPr lang="nl-NL" sz="2200" dirty="0">
                <a:latin typeface="Helvetica" panose="020B0604020202020204" pitchFamily="34" charset="0"/>
                <a:cs typeface="Helvetica" panose="020B0604020202020204" pitchFamily="34" charset="0"/>
              </a:rPr>
              <a:t>hoger/lager te </a:t>
            </a:r>
            <a:r>
              <a:rPr lang="nl-NL" sz="2200" dirty="0" smtClean="0">
                <a:latin typeface="Helvetica" panose="020B0604020202020204" pitchFamily="34" charset="0"/>
                <a:cs typeface="Helvetica" panose="020B0604020202020204" pitchFamily="34" charset="0"/>
              </a:rPr>
              <a:t>selecteren </a:t>
            </a:r>
            <a:r>
              <a:rPr lang="nl-NL" sz="2200" b="1" dirty="0" smtClean="0">
                <a:latin typeface="Helvetica" panose="020B0604020202020204" pitchFamily="34" charset="0"/>
                <a:cs typeface="Helvetica" panose="020B0604020202020204" pitchFamily="34" charset="0"/>
              </a:rPr>
              <a:t>(geen aantal)</a:t>
            </a:r>
            <a:endParaRPr lang="nl-NL" sz="2200" b="1" dirty="0">
              <a:latin typeface="Helvetica" panose="020B0604020202020204" pitchFamily="34" charset="0"/>
              <a:cs typeface="Helvetica" panose="020B0604020202020204" pitchFamily="34" charset="0"/>
            </a:endParaRPr>
          </a:p>
        </p:txBody>
      </p:sp>
      <p:sp>
        <p:nvSpPr>
          <p:cNvPr id="24" name="TextBox 23"/>
          <p:cNvSpPr txBox="1"/>
          <p:nvPr/>
        </p:nvSpPr>
        <p:spPr>
          <a:xfrm>
            <a:off x="546655" y="4581127"/>
            <a:ext cx="5537513" cy="1368150"/>
          </a:xfrm>
          <a:prstGeom prst="rect">
            <a:avLst/>
          </a:prstGeom>
          <a:noFill/>
          <a:ln>
            <a:noFill/>
          </a:ln>
        </p:spPr>
        <p:txBody>
          <a:bodyPr wrap="square" rtlCol="0">
            <a:noAutofit/>
          </a:bodyPr>
          <a:lstStyle/>
          <a:p>
            <a:endParaRPr lang="nl-NL" sz="2400" dirty="0" smtClean="0">
              <a:latin typeface="Helvetica" panose="020B0604020202020204" pitchFamily="34" charset="0"/>
              <a:cs typeface="Helvetica" panose="020B0604020202020204" pitchFamily="34" charset="0"/>
            </a:endParaRPr>
          </a:p>
          <a:p>
            <a:endParaRPr lang="nl-NL" sz="2400" dirty="0" smtClean="0">
              <a:latin typeface="Helvetica" panose="020B0604020202020204" pitchFamily="34" charset="0"/>
              <a:cs typeface="Helvetica" panose="020B0604020202020204" pitchFamily="34" charset="0"/>
            </a:endParaRPr>
          </a:p>
          <a:p>
            <a:pPr algn="ctr"/>
            <a:r>
              <a:rPr lang="nl-NL" sz="2400" dirty="0" smtClean="0">
                <a:latin typeface="Helvetica" panose="020B0604020202020204" pitchFamily="34" charset="0"/>
                <a:cs typeface="Helvetica" panose="020B0604020202020204" pitchFamily="34" charset="0"/>
              </a:rPr>
              <a:t>Suggesties bieden bij afwijking van advies</a:t>
            </a:r>
            <a:endParaRPr lang="nl-NL" sz="2400" dirty="0">
              <a:latin typeface="Helvetica" panose="020B0604020202020204" pitchFamily="34" charset="0"/>
              <a:cs typeface="Helvetica" panose="020B0604020202020204" pitchFamily="34" charset="0"/>
            </a:endParaRPr>
          </a:p>
        </p:txBody>
      </p:sp>
      <p:pic>
        <p:nvPicPr>
          <p:cNvPr id="6" name="Picture 2" descr="\\soliscom.uu.nl\uu\Users\Nugte001\My Documents\My Pictures\tutorlegeafbee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814611"/>
            <a:ext cx="2297976" cy="227868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546655" y="2348879"/>
            <a:ext cx="2736304" cy="1008113"/>
          </a:xfrm>
          <a:prstGeom prst="rect">
            <a:avLst/>
          </a:prstGeom>
          <a:noFill/>
          <a:ln>
            <a:noFill/>
          </a:ln>
        </p:spPr>
        <p:txBody>
          <a:bodyPr wrap="square" rtlCol="0">
            <a:normAutofit/>
          </a:bodyPr>
          <a:lstStyle/>
          <a:p>
            <a:r>
              <a:rPr lang="nl-NL" sz="2600" dirty="0" smtClean="0">
                <a:latin typeface="Helvetica" panose="020B0604020202020204" pitchFamily="34" charset="0"/>
                <a:cs typeface="Helvetica" panose="020B0604020202020204" pitchFamily="34" charset="0"/>
              </a:rPr>
              <a:t>Specifiek</a:t>
            </a:r>
            <a:endParaRPr lang="nl-NL" sz="2600" dirty="0">
              <a:latin typeface="Helvetica" panose="020B0604020202020204" pitchFamily="34" charset="0"/>
              <a:cs typeface="Helvetica" panose="020B0604020202020204" pitchFamily="34" charset="0"/>
            </a:endParaRPr>
          </a:p>
        </p:txBody>
      </p:sp>
      <p:sp>
        <p:nvSpPr>
          <p:cNvPr id="26" name="TextBox 25"/>
          <p:cNvSpPr txBox="1"/>
          <p:nvPr/>
        </p:nvSpPr>
        <p:spPr>
          <a:xfrm>
            <a:off x="3419872" y="2348879"/>
            <a:ext cx="2736304" cy="1008113"/>
          </a:xfrm>
          <a:prstGeom prst="rect">
            <a:avLst/>
          </a:prstGeom>
          <a:noFill/>
          <a:ln>
            <a:noFill/>
          </a:ln>
        </p:spPr>
        <p:txBody>
          <a:bodyPr wrap="square" rtlCol="0">
            <a:normAutofit/>
          </a:bodyPr>
          <a:lstStyle/>
          <a:p>
            <a:r>
              <a:rPr lang="nl-NL" sz="2600" dirty="0" smtClean="0">
                <a:latin typeface="Helvetica" panose="020B0604020202020204" pitchFamily="34" charset="0"/>
                <a:cs typeface="Helvetica" panose="020B0604020202020204" pitchFamily="34" charset="0"/>
              </a:rPr>
              <a:t>Algemeen</a:t>
            </a:r>
            <a:endParaRPr lang="nl-NL" sz="2600" dirty="0">
              <a:latin typeface="Helvetica" panose="020B0604020202020204" pitchFamily="34" charset="0"/>
              <a:cs typeface="Helvetica" panose="020B0604020202020204" pitchFamily="34" charset="0"/>
            </a:endParaRPr>
          </a:p>
        </p:txBody>
      </p:sp>
      <p:pic>
        <p:nvPicPr>
          <p:cNvPr id="27" name="Picture 26"/>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2036434" y="2376264"/>
            <a:ext cx="1215818" cy="980728"/>
          </a:xfrm>
          <a:prstGeom prst="rect">
            <a:avLst/>
          </a:prstGeom>
        </p:spPr>
      </p:pic>
      <p:pic>
        <p:nvPicPr>
          <p:cNvPr id="28" name="Picture 27"/>
          <p:cNvPicPr>
            <a:picLocks noChangeAspect="1"/>
          </p:cNvPicPr>
          <p:nvPr/>
        </p:nvPicPr>
        <p:blipFill>
          <a:blip r:embed="rId5" cstate="print">
            <a:biLevel thresh="50000"/>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932040" y="2397227"/>
            <a:ext cx="1031773" cy="1031773"/>
          </a:xfrm>
          <a:prstGeom prst="rect">
            <a:avLst/>
          </a:prstGeom>
        </p:spPr>
      </p:pic>
      <p:pic>
        <p:nvPicPr>
          <p:cNvPr id="29" name="Picture 28"/>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7596336" y="2413882"/>
            <a:ext cx="905492" cy="905492"/>
          </a:xfrm>
          <a:prstGeom prst="rect">
            <a:avLst/>
          </a:prstGeom>
        </p:spPr>
      </p:pic>
    </p:spTree>
    <p:extLst>
      <p:ext uri="{BB962C8B-B14F-4D97-AF65-F5344CB8AC3E}">
        <p14:creationId xmlns:p14="http://schemas.microsoft.com/office/powerpoint/2010/main" val="432789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liscom.uu.nl\uu\Users\Nugte001\My Documents\My Pictures\tutorlegeafbee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814611"/>
            <a:ext cx="2297976" cy="22786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pPr algn="l"/>
            <a:r>
              <a:rPr lang="en-US" sz="2800" b="1" dirty="0" smtClean="0">
                <a:latin typeface="Helvetica" panose="020B0604020202020204" pitchFamily="34" charset="0"/>
                <a:ea typeface="ＭＳ Ｐゴシック" pitchFamily="-65" charset="-128"/>
                <a:cs typeface="Helvetica" panose="020B0604020202020204" pitchFamily="34" charset="0"/>
              </a:rPr>
              <a:t>Experiment 1</a:t>
            </a:r>
            <a:endParaRPr lang="nl-NL"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268760"/>
            <a:ext cx="8229600" cy="4857403"/>
          </a:xfrm>
        </p:spPr>
        <p:txBody>
          <a:bodyPr>
            <a:noAutofit/>
          </a:bodyPr>
          <a:lstStyle/>
          <a:p>
            <a:pPr marL="0" indent="0" defTabSz="457200" fontAlgn="base">
              <a:lnSpc>
                <a:spcPct val="110000"/>
              </a:lnSpc>
              <a:spcBef>
                <a:spcPts val="0"/>
              </a:spcBef>
              <a:spcAft>
                <a:spcPct val="0"/>
              </a:spcAft>
              <a:buNone/>
            </a:pPr>
            <a:r>
              <a:rPr lang="nl-NL" dirty="0" smtClean="0">
                <a:latin typeface="Helvetica" panose="020B0604020202020204" pitchFamily="34" charset="0"/>
                <a:ea typeface="ＭＳ Ｐゴシック" pitchFamily="-65" charset="-128"/>
                <a:cs typeface="Helvetica" panose="020B0604020202020204" pitchFamily="34" charset="0"/>
              </a:rPr>
              <a:t>3 groepen vergeleken</a:t>
            </a:r>
          </a:p>
          <a:p>
            <a:pPr marL="0" indent="0" defTabSz="457200" fontAlgn="base">
              <a:lnSpc>
                <a:spcPct val="110000"/>
              </a:lnSpc>
              <a:spcBef>
                <a:spcPts val="0"/>
              </a:spcBef>
              <a:spcAft>
                <a:spcPct val="0"/>
              </a:spcAft>
              <a:buNone/>
            </a:pPr>
            <a:endParaRPr lang="nl-NL"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600" dirty="0" smtClean="0">
                <a:latin typeface="Helvetica" panose="020B0604020202020204" pitchFamily="34" charset="0"/>
                <a:ea typeface="ＭＳ Ｐゴシック" pitchFamily="-65" charset="-128"/>
                <a:cs typeface="Helvetica" panose="020B0604020202020204" pitchFamily="34" charset="0"/>
              </a:rPr>
              <a:t>	 Procedurele tutor 		</a:t>
            </a:r>
            <a:r>
              <a:rPr lang="nl-NL" sz="2200" dirty="0" smtClean="0">
                <a:latin typeface="Helvetica" panose="020B0604020202020204" pitchFamily="34" charset="0"/>
                <a:ea typeface="ＭＳ Ｐゴシック" pitchFamily="-65" charset="-128"/>
                <a:cs typeface="Helvetica" panose="020B0604020202020204" pitchFamily="34" charset="0"/>
              </a:rPr>
              <a:t>(specifieke feedback </a:t>
            </a:r>
          </a:p>
          <a:p>
            <a:pPr marL="0" indent="0" defTabSz="457200" fontAlgn="base">
              <a:lnSpc>
                <a:spcPct val="110000"/>
              </a:lnSpc>
              <a:spcBef>
                <a:spcPts val="0"/>
              </a:spcBef>
              <a:spcAft>
                <a:spcPct val="0"/>
              </a:spcAft>
              <a:buNone/>
            </a:pPr>
            <a:r>
              <a:rPr lang="nl-NL" sz="2200" dirty="0" smtClean="0">
                <a:latin typeface="Helvetica" panose="020B0604020202020204" pitchFamily="34" charset="0"/>
                <a:ea typeface="ＭＳ Ｐゴシック" pitchFamily="-65" charset="-128"/>
                <a:cs typeface="Helvetica" panose="020B0604020202020204" pitchFamily="34" charset="0"/>
              </a:rPr>
              <a:t>								&amp; specifiek advies)</a:t>
            </a:r>
          </a:p>
          <a:p>
            <a:pPr marL="0" indent="0" defTabSz="457200" fontAlgn="base">
              <a:lnSpc>
                <a:spcPct val="110000"/>
              </a:lnSpc>
              <a:spcBef>
                <a:spcPts val="0"/>
              </a:spcBef>
              <a:spcAft>
                <a:spcPct val="0"/>
              </a:spcAft>
              <a:buNone/>
            </a:pPr>
            <a:r>
              <a:rPr lang="nl-NL" sz="2600" dirty="0" smtClean="0">
                <a:latin typeface="Helvetica" panose="020B0604020202020204" pitchFamily="34" charset="0"/>
                <a:ea typeface="ＭＳ Ｐゴシック" pitchFamily="-65" charset="-128"/>
                <a:cs typeface="Helvetica" panose="020B0604020202020204" pitchFamily="34" charset="0"/>
              </a:rPr>
              <a:t>	 Strategische tutor 	</a:t>
            </a:r>
            <a:r>
              <a:rPr lang="nl-NL" sz="2200" dirty="0" smtClean="0">
                <a:latin typeface="Helvetica" panose="020B0604020202020204" pitchFamily="34" charset="0"/>
                <a:ea typeface="ＭＳ Ｐゴシック" pitchFamily="-65" charset="-128"/>
                <a:cs typeface="Helvetica" panose="020B0604020202020204" pitchFamily="34" charset="0"/>
              </a:rPr>
              <a:t>(algemene feedback </a:t>
            </a:r>
          </a:p>
          <a:p>
            <a:pPr marL="0" indent="0" defTabSz="457200" fontAlgn="base">
              <a:lnSpc>
                <a:spcPct val="110000"/>
              </a:lnSpc>
              <a:spcBef>
                <a:spcPts val="0"/>
              </a:spcBef>
              <a:spcAft>
                <a:spcPct val="0"/>
              </a:spcAft>
              <a:buNone/>
            </a:pPr>
            <a:r>
              <a:rPr lang="nl-NL" sz="2200" dirty="0">
                <a:latin typeface="Helvetica" panose="020B0604020202020204" pitchFamily="34" charset="0"/>
                <a:ea typeface="ＭＳ Ｐゴシック" pitchFamily="-65" charset="-128"/>
                <a:cs typeface="Helvetica" panose="020B0604020202020204" pitchFamily="34" charset="0"/>
              </a:rPr>
              <a:t>	</a:t>
            </a:r>
            <a:r>
              <a:rPr lang="nl-NL" sz="2200" dirty="0" smtClean="0">
                <a:latin typeface="Helvetica" panose="020B0604020202020204" pitchFamily="34" charset="0"/>
                <a:ea typeface="ＭＳ Ｐゴシック" pitchFamily="-65" charset="-128"/>
                <a:cs typeface="Helvetica" panose="020B0604020202020204" pitchFamily="34" charset="0"/>
              </a:rPr>
              <a:t>							&amp; algemeen advies)</a:t>
            </a:r>
          </a:p>
          <a:p>
            <a:pPr marL="0" indent="0" defTabSz="457200" fontAlgn="base">
              <a:lnSpc>
                <a:spcPct val="110000"/>
              </a:lnSpc>
              <a:spcBef>
                <a:spcPts val="0"/>
              </a:spcBef>
              <a:spcAft>
                <a:spcPct val="0"/>
              </a:spcAft>
              <a:buNone/>
            </a:pPr>
            <a:r>
              <a:rPr lang="nl-NL" sz="2600" dirty="0" smtClean="0">
                <a:latin typeface="Helvetica" panose="020B0604020202020204" pitchFamily="34" charset="0"/>
                <a:ea typeface="ＭＳ Ｐゴシック" pitchFamily="-65" charset="-128"/>
                <a:cs typeface="Helvetica" panose="020B0604020202020204" pitchFamily="34" charset="0"/>
              </a:rPr>
              <a:t>	 Controletutor 			</a:t>
            </a:r>
            <a:r>
              <a:rPr lang="nl-NL" sz="2200" dirty="0" smtClean="0">
                <a:latin typeface="Helvetica" panose="020B0604020202020204" pitchFamily="34" charset="0"/>
                <a:ea typeface="ＭＳ Ｐゴシック" pitchFamily="-65" charset="-128"/>
                <a:cs typeface="Helvetica" panose="020B0604020202020204" pitchFamily="34" charset="0"/>
              </a:rPr>
              <a:t>(geen feedback </a:t>
            </a:r>
          </a:p>
          <a:p>
            <a:pPr marL="0" indent="0" defTabSz="457200" fontAlgn="base">
              <a:lnSpc>
                <a:spcPct val="110000"/>
              </a:lnSpc>
              <a:spcBef>
                <a:spcPts val="0"/>
              </a:spcBef>
              <a:spcAft>
                <a:spcPct val="0"/>
              </a:spcAft>
              <a:buNone/>
            </a:pPr>
            <a:r>
              <a:rPr lang="nl-NL" sz="2200" dirty="0">
                <a:latin typeface="Helvetica" panose="020B0604020202020204" pitchFamily="34" charset="0"/>
                <a:ea typeface="ＭＳ Ｐゴシック" pitchFamily="-65" charset="-128"/>
                <a:cs typeface="Helvetica" panose="020B0604020202020204" pitchFamily="34" charset="0"/>
              </a:rPr>
              <a:t>	</a:t>
            </a:r>
            <a:r>
              <a:rPr lang="nl-NL" sz="2200" dirty="0" smtClean="0">
                <a:latin typeface="Helvetica" panose="020B0604020202020204" pitchFamily="34" charset="0"/>
                <a:ea typeface="ＭＳ Ｐゴシック" pitchFamily="-65" charset="-128"/>
                <a:cs typeface="Helvetica" panose="020B0604020202020204" pitchFamily="34" charset="0"/>
              </a:rPr>
              <a:t>							&amp; geen advies)</a:t>
            </a:r>
            <a:endParaRPr lang="nl-NL" sz="2200" dirty="0">
              <a:latin typeface="Helvetica" panose="020B0604020202020204" pitchFamily="34" charset="0"/>
              <a:ea typeface="Verdana" panose="020B0604030504040204" pitchFamily="34" charset="0"/>
              <a:cs typeface="Helvetica" panose="020B0604020202020204" pitchFamily="34" charset="0"/>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14</a:t>
            </a:fld>
            <a:endParaRPr lang="nl-NL" dirty="0"/>
          </a:p>
        </p:txBody>
      </p:sp>
      <p:pic>
        <p:nvPicPr>
          <p:cNvPr id="7" name="Picture 6"/>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467544" y="2348458"/>
            <a:ext cx="607909" cy="490364"/>
          </a:xfrm>
          <a:prstGeom prst="rect">
            <a:avLst/>
          </a:prstGeom>
        </p:spPr>
      </p:pic>
      <p:pic>
        <p:nvPicPr>
          <p:cNvPr id="8" name="Picture 7"/>
          <p:cNvPicPr>
            <a:picLocks noChangeAspect="1"/>
          </p:cNvPicPr>
          <p:nvPr/>
        </p:nvPicPr>
        <p:blipFill>
          <a:blip r:embed="rId5" cstate="print">
            <a:biLevel thresh="50000"/>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467543" y="3068960"/>
            <a:ext cx="607909" cy="607909"/>
          </a:xfrm>
          <a:prstGeom prst="rect">
            <a:avLst/>
          </a:prstGeom>
        </p:spPr>
      </p:pic>
      <p:pic>
        <p:nvPicPr>
          <p:cNvPr id="9" name="Picture 8"/>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499381" y="3909544"/>
            <a:ext cx="576071" cy="576071"/>
          </a:xfrm>
          <a:prstGeom prst="rect">
            <a:avLst/>
          </a:prstGeom>
        </p:spPr>
      </p:pic>
    </p:spTree>
    <p:extLst>
      <p:ext uri="{BB962C8B-B14F-4D97-AF65-F5344CB8AC3E}">
        <p14:creationId xmlns:p14="http://schemas.microsoft.com/office/powerpoint/2010/main" val="25559982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liscom.uu.nl\uu\Users\Nugte001\My Documents\My Pictures\tutorlegeafbee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814611"/>
            <a:ext cx="2297976" cy="22786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pPr algn="l"/>
            <a:r>
              <a:rPr lang="en-US" sz="2800" b="1" dirty="0" smtClean="0">
                <a:latin typeface="Helvetica" panose="020B0604020202020204" pitchFamily="34" charset="0"/>
                <a:ea typeface="ＭＳ Ｐゴシック" pitchFamily="-65" charset="-128"/>
                <a:cs typeface="Helvetica" panose="020B0604020202020204" pitchFamily="34" charset="0"/>
              </a:rPr>
              <a:t>Experiment 1</a:t>
            </a:r>
            <a:endParaRPr lang="nl-NL"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268760"/>
            <a:ext cx="8229600" cy="4857403"/>
          </a:xfrm>
        </p:spPr>
        <p:txBody>
          <a:bodyPr>
            <a:noAutofit/>
          </a:bodyPr>
          <a:lstStyle/>
          <a:p>
            <a:pPr marL="0" indent="0" defTabSz="457200" fontAlgn="base">
              <a:lnSpc>
                <a:spcPct val="110000"/>
              </a:lnSpc>
              <a:spcBef>
                <a:spcPts val="0"/>
              </a:spcBef>
              <a:spcAft>
                <a:spcPct val="0"/>
              </a:spcAft>
              <a:buNone/>
            </a:pPr>
            <a:r>
              <a:rPr lang="nl-NL" dirty="0" smtClean="0">
                <a:latin typeface="Helvetica" panose="020B0604020202020204" pitchFamily="34" charset="0"/>
                <a:ea typeface="ＭＳ Ｐゴシック" pitchFamily="-65" charset="-128"/>
                <a:cs typeface="Helvetica" panose="020B0604020202020204" pitchFamily="34" charset="0"/>
              </a:rPr>
              <a:t>Verschillen tussen groepen?</a:t>
            </a: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	  Gekozen taken</a:t>
            </a:r>
          </a:p>
          <a:p>
            <a:pPr marL="0" indent="0" defTabSz="457200" fontAlgn="base">
              <a:lnSpc>
                <a:spcPct val="110000"/>
              </a:lnSpc>
              <a:spcBef>
                <a:spcPts val="0"/>
              </a:spcBef>
              <a:spcAft>
                <a:spcPct val="0"/>
              </a:spcAft>
              <a:buNone/>
            </a:pPr>
            <a:endParaRPr lang="nl-NL" sz="2600" b="1"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6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6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	  Eindtoetsscores</a:t>
            </a: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Verdana" panose="020B0604030504040204" pitchFamily="34" charset="0"/>
              <a:cs typeface="Helvetica" panose="020B0604020202020204" pitchFamily="34" charset="0"/>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15</a:t>
            </a:fld>
            <a:endParaRPr lang="nl-NL"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7296" y="2132856"/>
            <a:ext cx="836712" cy="83671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7296" y="4293096"/>
            <a:ext cx="836712" cy="836712"/>
          </a:xfrm>
          <a:prstGeom prst="rect">
            <a:avLst/>
          </a:prstGeom>
        </p:spPr>
      </p:pic>
      <p:grpSp>
        <p:nvGrpSpPr>
          <p:cNvPr id="10" name="Group 9"/>
          <p:cNvGrpSpPr>
            <a:grpSpLocks noChangeAspect="1"/>
          </p:cNvGrpSpPr>
          <p:nvPr/>
        </p:nvGrpSpPr>
        <p:grpSpPr>
          <a:xfrm>
            <a:off x="543253" y="2191172"/>
            <a:ext cx="572363" cy="720080"/>
            <a:chOff x="1774036" y="1124744"/>
            <a:chExt cx="799485" cy="1005818"/>
          </a:xfrm>
          <a:effectLst>
            <a:outerShdw blurRad="50800" dist="38100" dir="8100000" algn="tr" rotWithShape="0">
              <a:prstClr val="black">
                <a:alpha val="40000"/>
              </a:prstClr>
            </a:outerShdw>
          </a:effectLst>
        </p:grpSpPr>
        <p:sp>
          <p:nvSpPr>
            <p:cNvPr id="11" name="Rectangle 10"/>
            <p:cNvSpPr>
              <a:spLocks noChangeAspect="1"/>
            </p:cNvSpPr>
            <p:nvPr/>
          </p:nvSpPr>
          <p:spPr>
            <a:xfrm>
              <a:off x="1774036" y="112474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a:spLocks noChangeAspect="1"/>
            </p:cNvSpPr>
            <p:nvPr/>
          </p:nvSpPr>
          <p:spPr>
            <a:xfrm>
              <a:off x="2134036" y="112474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a:spLocks noChangeAspect="1"/>
            </p:cNvSpPr>
            <p:nvPr/>
          </p:nvSpPr>
          <p:spPr>
            <a:xfrm>
              <a:off x="1774036" y="148478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a:spLocks noChangeAspect="1"/>
            </p:cNvSpPr>
            <p:nvPr/>
          </p:nvSpPr>
          <p:spPr>
            <a:xfrm>
              <a:off x="2134036" y="148478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2139" y="1604194"/>
              <a:ext cx="371382" cy="526368"/>
            </a:xfrm>
            <a:prstGeom prst="rect">
              <a:avLst/>
            </a:prstGeom>
          </p:spPr>
        </p:pic>
      </p:grpSp>
      <p:pic>
        <p:nvPicPr>
          <p:cNvPr id="16" name="Picture 15"/>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390986" y="4341389"/>
            <a:ext cx="819992" cy="887811"/>
          </a:xfrm>
          <a:prstGeom prst="rect">
            <a:avLst/>
          </a:prstGeom>
        </p:spPr>
      </p:pic>
    </p:spTree>
    <p:extLst>
      <p:ext uri="{BB962C8B-B14F-4D97-AF65-F5344CB8AC3E}">
        <p14:creationId xmlns:p14="http://schemas.microsoft.com/office/powerpoint/2010/main" val="2144977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liscom.uu.nl\uu\Users\Nugte001\My Documents\My Pictures\tutorlegeafbee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814611"/>
            <a:ext cx="2297976" cy="22786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pPr algn="l"/>
            <a:r>
              <a:rPr lang="en-US" sz="2800" b="1" dirty="0" smtClean="0">
                <a:latin typeface="Helvetica" panose="020B0604020202020204" pitchFamily="34" charset="0"/>
                <a:ea typeface="ＭＳ Ｐゴシック" pitchFamily="-65" charset="-128"/>
                <a:cs typeface="Helvetica" panose="020B0604020202020204" pitchFamily="34" charset="0"/>
              </a:rPr>
              <a:t>Experiment 2</a:t>
            </a:r>
            <a:endParaRPr lang="nl-NL"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268760"/>
            <a:ext cx="8229600" cy="4857403"/>
          </a:xfrm>
        </p:spPr>
        <p:txBody>
          <a:bodyPr>
            <a:noAutofit/>
          </a:bodyPr>
          <a:lstStyle/>
          <a:p>
            <a:pPr marL="0" indent="0" defTabSz="457200" fontAlgn="base">
              <a:lnSpc>
                <a:spcPct val="110000"/>
              </a:lnSpc>
              <a:spcBef>
                <a:spcPts val="0"/>
              </a:spcBef>
              <a:spcAft>
                <a:spcPct val="0"/>
              </a:spcAft>
              <a:buNone/>
            </a:pPr>
            <a:r>
              <a:rPr lang="nl-NL" dirty="0" smtClean="0">
                <a:latin typeface="Helvetica" panose="020B0604020202020204" pitchFamily="34" charset="0"/>
                <a:ea typeface="ＭＳ Ｐゴシック" pitchFamily="-65" charset="-128"/>
                <a:cs typeface="Helvetica" panose="020B0604020202020204" pitchFamily="34" charset="0"/>
              </a:rPr>
              <a:t>2 groepen vergeleken</a:t>
            </a:r>
          </a:p>
          <a:p>
            <a:pPr marL="0" indent="0" defTabSz="457200" fontAlgn="base">
              <a:lnSpc>
                <a:spcPct val="110000"/>
              </a:lnSpc>
              <a:spcBef>
                <a:spcPts val="0"/>
              </a:spcBef>
              <a:spcAft>
                <a:spcPct val="0"/>
              </a:spcAft>
              <a:buNone/>
            </a:pPr>
            <a:endParaRPr lang="nl-NL"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Metacognitieve tutor </a:t>
            </a:r>
          </a:p>
          <a:p>
            <a:pPr marL="0" indent="0" defTabSz="457200" fontAlgn="base">
              <a:lnSpc>
                <a:spcPct val="110000"/>
              </a:lnSpc>
              <a:spcBef>
                <a:spcPts val="0"/>
              </a:spcBef>
              <a:spcAft>
                <a:spcPct val="0"/>
              </a:spcAft>
              <a:buNone/>
            </a:pPr>
            <a:r>
              <a:rPr lang="nl-NL" sz="2600" dirty="0">
                <a:latin typeface="Helvetica" panose="020B0604020202020204" pitchFamily="34" charset="0"/>
                <a:ea typeface="ＭＳ Ｐゴシック" pitchFamily="-65" charset="-128"/>
                <a:cs typeface="Helvetica" panose="020B0604020202020204" pitchFamily="34" charset="0"/>
              </a:rPr>
              <a:t>	</a:t>
            </a:r>
            <a:r>
              <a:rPr lang="nl-NL" sz="2400" dirty="0" smtClean="0">
                <a:latin typeface="Helvetica" panose="020B0604020202020204" pitchFamily="34" charset="0"/>
                <a:ea typeface="ＭＳ Ｐゴシック" pitchFamily="-65" charset="-128"/>
                <a:cs typeface="Helvetica" panose="020B0604020202020204" pitchFamily="34" charset="0"/>
              </a:rPr>
              <a:t>(</a:t>
            </a:r>
            <a:r>
              <a:rPr lang="nl-NL" sz="2400" i="1" dirty="0" smtClean="0">
                <a:latin typeface="Helvetica" panose="020B0604020202020204" pitchFamily="34" charset="0"/>
                <a:ea typeface="ＭＳ Ｐゴシック" pitchFamily="-65" charset="-128"/>
                <a:cs typeface="Helvetica" panose="020B0604020202020204" pitchFamily="34" charset="0"/>
              </a:rPr>
              <a:t>specifieke</a:t>
            </a:r>
            <a:r>
              <a:rPr lang="nl-NL" sz="2400" dirty="0" smtClean="0">
                <a:latin typeface="Helvetica" panose="020B0604020202020204" pitchFamily="34" charset="0"/>
                <a:ea typeface="ＭＳ Ｐゴシック" pitchFamily="-65" charset="-128"/>
                <a:cs typeface="Helvetica" panose="020B0604020202020204" pitchFamily="34" charset="0"/>
              </a:rPr>
              <a:t> feedback 	    &amp; </a:t>
            </a:r>
            <a:r>
              <a:rPr lang="nl-NL" sz="2400" i="1" dirty="0" smtClean="0">
                <a:latin typeface="Helvetica" panose="020B0604020202020204" pitchFamily="34" charset="0"/>
                <a:ea typeface="ＭＳ Ｐゴシック" pitchFamily="-65" charset="-128"/>
                <a:cs typeface="Helvetica" panose="020B0604020202020204" pitchFamily="34" charset="0"/>
              </a:rPr>
              <a:t>algemeen</a:t>
            </a:r>
            <a:r>
              <a:rPr lang="nl-NL" sz="2400" dirty="0" smtClean="0">
                <a:latin typeface="Helvetica" panose="020B0604020202020204" pitchFamily="34" charset="0"/>
                <a:ea typeface="ＭＳ Ｐゴシック" pitchFamily="-65" charset="-128"/>
                <a:cs typeface="Helvetica" panose="020B0604020202020204" pitchFamily="34" charset="0"/>
              </a:rPr>
              <a:t> advies       ) </a:t>
            </a:r>
          </a:p>
          <a:p>
            <a:pPr marL="0" indent="0" defTabSz="457200" fontAlgn="base">
              <a:lnSpc>
                <a:spcPct val="110000"/>
              </a:lnSpc>
              <a:spcBef>
                <a:spcPts val="0"/>
              </a:spcBef>
              <a:spcAft>
                <a:spcPct val="0"/>
              </a:spcAft>
              <a:buNone/>
            </a:pPr>
            <a:endParaRPr lang="nl-NL" sz="28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Controletutor </a:t>
            </a:r>
          </a:p>
          <a:p>
            <a:pPr marL="0" indent="0" defTabSz="457200" fontAlgn="base">
              <a:lnSpc>
                <a:spcPct val="110000"/>
              </a:lnSpc>
              <a:spcBef>
                <a:spcPts val="0"/>
              </a:spcBef>
              <a:spcAft>
                <a:spcPct val="0"/>
              </a:spcAft>
              <a:buNone/>
            </a:pPr>
            <a:r>
              <a:rPr lang="nl-NL" sz="2600" dirty="0">
                <a:latin typeface="Helvetica" panose="020B0604020202020204" pitchFamily="34" charset="0"/>
                <a:ea typeface="ＭＳ Ｐゴシック" pitchFamily="-65" charset="-128"/>
                <a:cs typeface="Helvetica" panose="020B0604020202020204" pitchFamily="34" charset="0"/>
              </a:rPr>
              <a:t>	</a:t>
            </a:r>
            <a:r>
              <a:rPr lang="nl-NL" sz="2400" dirty="0" smtClean="0">
                <a:latin typeface="Helvetica" panose="020B0604020202020204" pitchFamily="34" charset="0"/>
                <a:ea typeface="ＭＳ Ｐゴシック" pitchFamily="-65" charset="-128"/>
                <a:cs typeface="Helvetica" panose="020B0604020202020204" pitchFamily="34" charset="0"/>
              </a:rPr>
              <a:t>(geen feedback 		&amp; geen advies     </a:t>
            </a:r>
            <a:r>
              <a:rPr lang="nl-NL" sz="2400" dirty="0">
                <a:latin typeface="Helvetica" panose="020B0604020202020204" pitchFamily="34" charset="0"/>
                <a:ea typeface="ＭＳ Ｐゴシック" pitchFamily="-65" charset="-128"/>
                <a:cs typeface="Helvetica" panose="020B0604020202020204" pitchFamily="34" charset="0"/>
              </a:rPr>
              <a:t> </a:t>
            </a:r>
            <a:r>
              <a:rPr lang="nl-NL" sz="2400" dirty="0" smtClean="0">
                <a:latin typeface="Helvetica" panose="020B0604020202020204" pitchFamily="34" charset="0"/>
                <a:ea typeface="ＭＳ Ｐゴシック" pitchFamily="-65" charset="-128"/>
                <a:cs typeface="Helvetica" panose="020B0604020202020204" pitchFamily="34" charset="0"/>
              </a:rPr>
              <a:t>)</a:t>
            </a:r>
            <a:endParaRPr lang="nl-NL" sz="2400" dirty="0">
              <a:latin typeface="Helvetica" panose="020B0604020202020204" pitchFamily="34" charset="0"/>
              <a:ea typeface="Verdana" panose="020B0604030504040204" pitchFamily="34" charset="0"/>
              <a:cs typeface="Helvetica" panose="020B0604020202020204" pitchFamily="34" charset="0"/>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16</a:t>
            </a:fld>
            <a:endParaRPr lang="nl-NL" dirty="0"/>
          </a:p>
        </p:txBody>
      </p:sp>
      <p:pic>
        <p:nvPicPr>
          <p:cNvPr id="7" name="Picture 6"/>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3203848" y="4221087"/>
            <a:ext cx="432055" cy="432055"/>
          </a:xfrm>
          <a:prstGeom prst="rect">
            <a:avLst/>
          </a:prstGeom>
        </p:spPr>
      </p:pic>
      <p:pic>
        <p:nvPicPr>
          <p:cNvPr id="8" name="Picture 7"/>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5724128" y="4221087"/>
            <a:ext cx="432055" cy="432055"/>
          </a:xfrm>
          <a:prstGeom prst="rect">
            <a:avLst/>
          </a:prstGeom>
        </p:spPr>
      </p:pic>
      <p:pic>
        <p:nvPicPr>
          <p:cNvPr id="9" name="Picture 8"/>
          <p:cNvPicPr>
            <a:picLocks noChangeAspect="1"/>
          </p:cNvPicPr>
          <p:nvPr/>
        </p:nvPicPr>
        <p:blipFill>
          <a:blip r:embed="rId5" cstate="print">
            <a:biLevel thresh="50000"/>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7218000" y="2817666"/>
            <a:ext cx="504056" cy="504056"/>
          </a:xfrm>
          <a:prstGeom prst="rect">
            <a:avLst/>
          </a:prstGeom>
        </p:spPr>
      </p:pic>
      <p:pic>
        <p:nvPicPr>
          <p:cNvPr id="10" name="Picture 9"/>
          <p:cNvPicPr>
            <a:picLocks noChangeAspect="1"/>
          </p:cNvPicPr>
          <p:nvPr/>
        </p:nvPicPr>
        <p:blipFill>
          <a:blip r:embed="rId7" cstate="print">
            <a:biLevel thresh="50000"/>
            <a:extLst>
              <a:ext uri="{28A0092B-C50C-407E-A947-70E740481C1C}">
                <a14:useLocalDpi xmlns:a14="http://schemas.microsoft.com/office/drawing/2010/main" val="0"/>
              </a:ext>
            </a:extLst>
          </a:blip>
          <a:stretch>
            <a:fillRect/>
          </a:stretch>
        </p:blipFill>
        <p:spPr>
          <a:xfrm>
            <a:off x="3851920" y="2845875"/>
            <a:ext cx="607909" cy="490364"/>
          </a:xfrm>
          <a:prstGeom prst="rect">
            <a:avLst/>
          </a:prstGeom>
        </p:spPr>
      </p:pic>
    </p:spTree>
    <p:extLst>
      <p:ext uri="{BB962C8B-B14F-4D97-AF65-F5344CB8AC3E}">
        <p14:creationId xmlns:p14="http://schemas.microsoft.com/office/powerpoint/2010/main" val="4028908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liscom.uu.nl\uu\Users\Nugte001\My Documents\My Pictures\tutorlegeafbee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814611"/>
            <a:ext cx="2297976" cy="22786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pPr algn="l"/>
            <a:r>
              <a:rPr lang="en-US" sz="2800" b="1" dirty="0" smtClean="0">
                <a:latin typeface="Helvetica" panose="020B0604020202020204" pitchFamily="34" charset="0"/>
                <a:ea typeface="ＭＳ Ｐゴシック" pitchFamily="-65" charset="-128"/>
                <a:cs typeface="Helvetica" panose="020B0604020202020204" pitchFamily="34" charset="0"/>
              </a:rPr>
              <a:t>Experiment 2</a:t>
            </a:r>
            <a:endParaRPr lang="nl-NL"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268760"/>
            <a:ext cx="8229600" cy="4857403"/>
          </a:xfrm>
        </p:spPr>
        <p:txBody>
          <a:bodyPr>
            <a:noAutofit/>
          </a:bodyPr>
          <a:lstStyle/>
          <a:p>
            <a:pPr marL="0" indent="0" defTabSz="457200" fontAlgn="base">
              <a:lnSpc>
                <a:spcPct val="110000"/>
              </a:lnSpc>
              <a:spcBef>
                <a:spcPts val="0"/>
              </a:spcBef>
              <a:spcAft>
                <a:spcPct val="0"/>
              </a:spcAft>
              <a:buNone/>
            </a:pPr>
            <a:r>
              <a:rPr lang="nl-NL" dirty="0" smtClean="0">
                <a:latin typeface="Helvetica" panose="020B0604020202020204" pitchFamily="34" charset="0"/>
                <a:ea typeface="ＭＳ Ｐゴシック" pitchFamily="-65" charset="-128"/>
                <a:cs typeface="Helvetica" panose="020B0604020202020204" pitchFamily="34" charset="0"/>
              </a:rPr>
              <a:t>Verschillen tussen groepen?</a:t>
            </a: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	  Gekozen taken</a:t>
            </a:r>
          </a:p>
          <a:p>
            <a:pPr marL="0" indent="0" defTabSz="457200" fontAlgn="base">
              <a:lnSpc>
                <a:spcPct val="110000"/>
              </a:lnSpc>
              <a:spcBef>
                <a:spcPts val="0"/>
              </a:spcBef>
              <a:spcAft>
                <a:spcPct val="0"/>
              </a:spcAft>
              <a:buNone/>
            </a:pPr>
            <a:r>
              <a:rPr lang="nl-NL" sz="2600" dirty="0" smtClean="0">
                <a:latin typeface="Helvetica" panose="020B0604020202020204" pitchFamily="34" charset="0"/>
                <a:ea typeface="ＭＳ Ｐゴシック" pitchFamily="-65" charset="-128"/>
                <a:cs typeface="Helvetica" panose="020B0604020202020204" pitchFamily="34" charset="0"/>
              </a:rPr>
              <a:t>	  	Metacognitieve tutor: moeilijkere taken </a:t>
            </a:r>
          </a:p>
          <a:p>
            <a:pPr marL="0" indent="0" defTabSz="457200" fontAlgn="base">
              <a:lnSpc>
                <a:spcPct val="110000"/>
              </a:lnSpc>
              <a:spcBef>
                <a:spcPts val="0"/>
              </a:spcBef>
              <a:spcAft>
                <a:spcPct val="0"/>
              </a:spcAft>
              <a:buNone/>
            </a:pPr>
            <a:r>
              <a:rPr lang="nl-NL" sz="2600" dirty="0" smtClean="0">
                <a:latin typeface="Helvetica" panose="020B0604020202020204" pitchFamily="34" charset="0"/>
                <a:ea typeface="ＭＳ Ｐゴシック" pitchFamily="-65" charset="-128"/>
                <a:cs typeface="Helvetica" panose="020B0604020202020204" pitchFamily="34" charset="0"/>
              </a:rPr>
              <a:t>								     &amp; minder	ondersteuning</a:t>
            </a: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6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	  Eindtoetsscores</a:t>
            </a: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Verdana" panose="020B0604030504040204" pitchFamily="34" charset="0"/>
              <a:cs typeface="Helvetica" panose="020B0604020202020204" pitchFamily="34" charset="0"/>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17</a:t>
            </a:fld>
            <a:endParaRPr lang="nl-NL"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7296" y="4293096"/>
            <a:ext cx="836712" cy="836712"/>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21720" y="1916832"/>
            <a:ext cx="850280" cy="835200"/>
          </a:xfrm>
          <a:prstGeom prst="rect">
            <a:avLst/>
          </a:prstGeom>
        </p:spPr>
      </p:pic>
      <p:grpSp>
        <p:nvGrpSpPr>
          <p:cNvPr id="9" name="Group 8"/>
          <p:cNvGrpSpPr>
            <a:grpSpLocks noChangeAspect="1"/>
          </p:cNvGrpSpPr>
          <p:nvPr/>
        </p:nvGrpSpPr>
        <p:grpSpPr>
          <a:xfrm>
            <a:off x="543253" y="2191172"/>
            <a:ext cx="572363" cy="720080"/>
            <a:chOff x="1774036" y="1124744"/>
            <a:chExt cx="799485" cy="1005818"/>
          </a:xfrm>
          <a:effectLst>
            <a:outerShdw blurRad="50800" dist="38100" dir="8100000" algn="tr" rotWithShape="0">
              <a:prstClr val="black">
                <a:alpha val="40000"/>
              </a:prstClr>
            </a:outerShdw>
          </a:effectLst>
        </p:grpSpPr>
        <p:sp>
          <p:nvSpPr>
            <p:cNvPr id="10" name="Rectangle 9"/>
            <p:cNvSpPr>
              <a:spLocks noChangeAspect="1"/>
            </p:cNvSpPr>
            <p:nvPr/>
          </p:nvSpPr>
          <p:spPr>
            <a:xfrm>
              <a:off x="1774036" y="112474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a:spLocks noChangeAspect="1"/>
            </p:cNvSpPr>
            <p:nvPr/>
          </p:nvSpPr>
          <p:spPr>
            <a:xfrm>
              <a:off x="2134036" y="112474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a:spLocks noChangeAspect="1"/>
            </p:cNvSpPr>
            <p:nvPr/>
          </p:nvSpPr>
          <p:spPr>
            <a:xfrm>
              <a:off x="1774036" y="148478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a:spLocks noChangeAspect="1"/>
            </p:cNvSpPr>
            <p:nvPr/>
          </p:nvSpPr>
          <p:spPr>
            <a:xfrm>
              <a:off x="2134036" y="148478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2139" y="1604194"/>
              <a:ext cx="371382" cy="526368"/>
            </a:xfrm>
            <a:prstGeom prst="rect">
              <a:avLst/>
            </a:prstGeom>
          </p:spPr>
        </p:pic>
      </p:grpSp>
      <p:pic>
        <p:nvPicPr>
          <p:cNvPr id="15" name="Picture 14"/>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390986" y="4341389"/>
            <a:ext cx="819992" cy="887811"/>
          </a:xfrm>
          <a:prstGeom prst="rect">
            <a:avLst/>
          </a:prstGeom>
        </p:spPr>
      </p:pic>
    </p:spTree>
    <p:extLst>
      <p:ext uri="{BB962C8B-B14F-4D97-AF65-F5344CB8AC3E}">
        <p14:creationId xmlns:p14="http://schemas.microsoft.com/office/powerpoint/2010/main" val="1547734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soliscom.uu.nl\uu\Users\Nugte001\My Documents\My Pictures\tutorlegeafbee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3814611"/>
            <a:ext cx="2297976" cy="227868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chor="t">
            <a:normAutofit/>
          </a:bodyPr>
          <a:lstStyle/>
          <a:p>
            <a:pPr algn="l"/>
            <a:r>
              <a:rPr lang="en-US" sz="2800" b="1" dirty="0" smtClean="0">
                <a:latin typeface="Helvetica" panose="020B0604020202020204" pitchFamily="34" charset="0"/>
                <a:ea typeface="ＭＳ Ｐゴシック" pitchFamily="-65" charset="-128"/>
                <a:cs typeface="Helvetica" panose="020B0604020202020204" pitchFamily="34" charset="0"/>
              </a:rPr>
              <a:t>Experiment 2</a:t>
            </a:r>
            <a:endParaRPr lang="nl-NL"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268760"/>
            <a:ext cx="8229600" cy="4857403"/>
          </a:xfrm>
        </p:spPr>
        <p:txBody>
          <a:bodyPr>
            <a:noAutofit/>
          </a:bodyPr>
          <a:lstStyle/>
          <a:p>
            <a:pPr marL="0" indent="0" defTabSz="457200" fontAlgn="base">
              <a:lnSpc>
                <a:spcPct val="110000"/>
              </a:lnSpc>
              <a:spcBef>
                <a:spcPts val="0"/>
              </a:spcBef>
              <a:spcAft>
                <a:spcPct val="0"/>
              </a:spcAft>
              <a:buNone/>
            </a:pPr>
            <a:r>
              <a:rPr lang="nl-NL" dirty="0" smtClean="0">
                <a:latin typeface="Helvetica" panose="020B0604020202020204" pitchFamily="34" charset="0"/>
                <a:ea typeface="ＭＳ Ｐゴシック" pitchFamily="-65" charset="-128"/>
                <a:cs typeface="Helvetica" panose="020B0604020202020204" pitchFamily="34" charset="0"/>
              </a:rPr>
              <a:t>Opvolgen van het advies</a:t>
            </a: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		Verband met eindtoetsscores</a:t>
            </a:r>
          </a:p>
          <a:p>
            <a:pPr marL="0" indent="0" defTabSz="457200" fontAlgn="base">
              <a:lnSpc>
                <a:spcPct val="110000"/>
              </a:lnSpc>
              <a:spcBef>
                <a:spcPts val="0"/>
              </a:spcBef>
              <a:spcAft>
                <a:spcPct val="0"/>
              </a:spcAft>
              <a:buNone/>
            </a:pPr>
            <a:endParaRPr lang="nl-NL" sz="24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400" dirty="0" smtClean="0">
                <a:latin typeface="Helvetica" panose="020B0604020202020204" pitchFamily="34" charset="0"/>
                <a:ea typeface="ＭＳ Ｐゴシック" pitchFamily="-65" charset="-128"/>
                <a:cs typeface="Helvetica" panose="020B0604020202020204" pitchFamily="34" charset="0"/>
              </a:rPr>
              <a:t>	Advies opvolgen </a:t>
            </a:r>
          </a:p>
          <a:p>
            <a:pPr marL="0" indent="0" defTabSz="457200" fontAlgn="base">
              <a:lnSpc>
                <a:spcPct val="110000"/>
              </a:lnSpc>
              <a:spcBef>
                <a:spcPts val="0"/>
              </a:spcBef>
              <a:spcAft>
                <a:spcPct val="0"/>
              </a:spcAft>
              <a:buNone/>
            </a:pPr>
            <a:endParaRPr lang="nl-NL" sz="1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400" dirty="0" smtClean="0">
                <a:latin typeface="Helvetica" panose="020B0604020202020204" pitchFamily="34" charset="0"/>
                <a:ea typeface="ＭＳ Ｐゴシック" pitchFamily="-65" charset="-128"/>
                <a:cs typeface="Helvetica" panose="020B0604020202020204" pitchFamily="34" charset="0"/>
              </a:rPr>
              <a:t>	Eindtoetsscore </a:t>
            </a:r>
            <a:endParaRPr lang="nl-NL" sz="24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Verdana" panose="020B0604030504040204" pitchFamily="34" charset="0"/>
              <a:cs typeface="Helvetica" panose="020B0604020202020204" pitchFamily="34" charset="0"/>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18</a:t>
            </a:fld>
            <a:endParaRPr lang="nl-NL"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7984" y="1939660"/>
            <a:ext cx="850280" cy="835200"/>
          </a:xfrm>
          <a:prstGeom prst="rect">
            <a:avLst/>
          </a:prstGeom>
        </p:spPr>
      </p:pic>
      <p:grpSp>
        <p:nvGrpSpPr>
          <p:cNvPr id="4" name="Group 3"/>
          <p:cNvGrpSpPr/>
          <p:nvPr/>
        </p:nvGrpSpPr>
        <p:grpSpPr>
          <a:xfrm>
            <a:off x="3410451" y="3211477"/>
            <a:ext cx="1089541" cy="288032"/>
            <a:chOff x="2987823" y="3211477"/>
            <a:chExt cx="1089541" cy="288032"/>
          </a:xfrm>
        </p:grpSpPr>
        <p:sp>
          <p:nvSpPr>
            <p:cNvPr id="9" name="Cross 8"/>
            <p:cNvSpPr>
              <a:spLocks noChangeAspect="1"/>
            </p:cNvSpPr>
            <p:nvPr/>
          </p:nvSpPr>
          <p:spPr>
            <a:xfrm>
              <a:off x="2987823" y="3211477"/>
              <a:ext cx="297453" cy="288032"/>
            </a:xfrm>
            <a:prstGeom prst="plus">
              <a:avLst>
                <a:gd name="adj" fmla="val 36586"/>
              </a:avLst>
            </a:prstGeom>
            <a:solidFill>
              <a:srgbClr val="62B01E"/>
            </a:solidFill>
            <a:ln>
              <a:solidFill>
                <a:srgbClr val="62B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Cross 10"/>
            <p:cNvSpPr>
              <a:spLocks noChangeAspect="1"/>
            </p:cNvSpPr>
            <p:nvPr/>
          </p:nvSpPr>
          <p:spPr>
            <a:xfrm>
              <a:off x="3390738" y="3211477"/>
              <a:ext cx="297453" cy="288032"/>
            </a:xfrm>
            <a:prstGeom prst="plus">
              <a:avLst>
                <a:gd name="adj" fmla="val 36586"/>
              </a:avLst>
            </a:prstGeom>
            <a:solidFill>
              <a:srgbClr val="62B01E"/>
            </a:solidFill>
            <a:ln>
              <a:solidFill>
                <a:srgbClr val="62B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Cross 11"/>
            <p:cNvSpPr>
              <a:spLocks noChangeAspect="1"/>
            </p:cNvSpPr>
            <p:nvPr/>
          </p:nvSpPr>
          <p:spPr>
            <a:xfrm>
              <a:off x="3779911" y="3211477"/>
              <a:ext cx="297453" cy="288032"/>
            </a:xfrm>
            <a:prstGeom prst="plus">
              <a:avLst>
                <a:gd name="adj" fmla="val 36586"/>
              </a:avLst>
            </a:prstGeom>
            <a:solidFill>
              <a:srgbClr val="62B01E"/>
            </a:solidFill>
            <a:ln>
              <a:solidFill>
                <a:srgbClr val="62B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3" name="Group 12"/>
          <p:cNvGrpSpPr/>
          <p:nvPr/>
        </p:nvGrpSpPr>
        <p:grpSpPr>
          <a:xfrm>
            <a:off x="3410451" y="3861048"/>
            <a:ext cx="1089541" cy="288032"/>
            <a:chOff x="2987823" y="3211477"/>
            <a:chExt cx="1089541" cy="288032"/>
          </a:xfrm>
        </p:grpSpPr>
        <p:sp>
          <p:nvSpPr>
            <p:cNvPr id="14" name="Cross 13"/>
            <p:cNvSpPr>
              <a:spLocks noChangeAspect="1"/>
            </p:cNvSpPr>
            <p:nvPr/>
          </p:nvSpPr>
          <p:spPr>
            <a:xfrm>
              <a:off x="2987823" y="3211477"/>
              <a:ext cx="297453" cy="288032"/>
            </a:xfrm>
            <a:prstGeom prst="plus">
              <a:avLst>
                <a:gd name="adj" fmla="val 36586"/>
              </a:avLst>
            </a:prstGeom>
            <a:solidFill>
              <a:srgbClr val="62B01E"/>
            </a:solidFill>
            <a:ln>
              <a:solidFill>
                <a:srgbClr val="62B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Cross 14"/>
            <p:cNvSpPr>
              <a:spLocks noChangeAspect="1"/>
            </p:cNvSpPr>
            <p:nvPr/>
          </p:nvSpPr>
          <p:spPr>
            <a:xfrm>
              <a:off x="3390738" y="3211477"/>
              <a:ext cx="297453" cy="288032"/>
            </a:xfrm>
            <a:prstGeom prst="plus">
              <a:avLst>
                <a:gd name="adj" fmla="val 36586"/>
              </a:avLst>
            </a:prstGeom>
            <a:solidFill>
              <a:srgbClr val="62B01E"/>
            </a:solidFill>
            <a:ln>
              <a:solidFill>
                <a:srgbClr val="62B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Cross 15"/>
            <p:cNvSpPr>
              <a:spLocks noChangeAspect="1"/>
            </p:cNvSpPr>
            <p:nvPr/>
          </p:nvSpPr>
          <p:spPr>
            <a:xfrm>
              <a:off x="3779911" y="3211477"/>
              <a:ext cx="297453" cy="288032"/>
            </a:xfrm>
            <a:prstGeom prst="plus">
              <a:avLst>
                <a:gd name="adj" fmla="val 36586"/>
              </a:avLst>
            </a:prstGeom>
            <a:solidFill>
              <a:srgbClr val="62B01E"/>
            </a:solidFill>
            <a:ln>
              <a:solidFill>
                <a:srgbClr val="62B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611560" y="2060848"/>
            <a:ext cx="819992" cy="887811"/>
          </a:xfrm>
          <a:prstGeom prst="rect">
            <a:avLst/>
          </a:prstGeom>
        </p:spPr>
      </p:pic>
      <p:pic>
        <p:nvPicPr>
          <p:cNvPr id="19" name="Picture 18"/>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5148064" y="977317"/>
            <a:ext cx="646794" cy="1014579"/>
          </a:xfrm>
          <a:prstGeom prst="rect">
            <a:avLst/>
          </a:prstGeom>
        </p:spPr>
      </p:pic>
    </p:spTree>
    <p:extLst>
      <p:ext uri="{BB962C8B-B14F-4D97-AF65-F5344CB8AC3E}">
        <p14:creationId xmlns:p14="http://schemas.microsoft.com/office/powerpoint/2010/main" val="9769808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72000" y="990000"/>
            <a:ext cx="5810944" cy="1828800"/>
          </a:xfrm>
          <a:ln>
            <a:bevel/>
          </a:ln>
        </p:spPr>
        <p:txBody>
          <a:bodyPr wrap="none" rIns="0">
            <a:normAutofit/>
          </a:bodyPr>
          <a:lstStyle/>
          <a:p>
            <a:r>
              <a:rPr lang="nl-NL" sz="3600" dirty="0" smtClean="0">
                <a:solidFill>
                  <a:schemeClr val="tx1"/>
                </a:solidFill>
                <a:latin typeface="Helvetica" pitchFamily="34" charset="0"/>
              </a:rPr>
              <a:t>Motivatie</a:t>
            </a:r>
            <a:endParaRPr lang="nl-NL" sz="2800" dirty="0">
              <a:solidFill>
                <a:schemeClr val="tx1"/>
              </a:solidFill>
              <a:latin typeface="Helvetica" pitchFamily="34" charset="0"/>
            </a:endParaRPr>
          </a:p>
        </p:txBody>
      </p:sp>
      <p:grpSp>
        <p:nvGrpSpPr>
          <p:cNvPr id="6" name="Group 5"/>
          <p:cNvGrpSpPr>
            <a:grpSpLocks noChangeAspect="1"/>
          </p:cNvGrpSpPr>
          <p:nvPr/>
        </p:nvGrpSpPr>
        <p:grpSpPr>
          <a:xfrm>
            <a:off x="7569666" y="3573016"/>
            <a:ext cx="1466830" cy="1584176"/>
            <a:chOff x="4644008" y="3212976"/>
            <a:chExt cx="1800200" cy="1944216"/>
          </a:xfrm>
        </p:grpSpPr>
        <p:sp>
          <p:nvSpPr>
            <p:cNvPr id="4" name="Rounded Rectangle 3"/>
            <p:cNvSpPr/>
            <p:nvPr/>
          </p:nvSpPr>
          <p:spPr>
            <a:xfrm>
              <a:off x="4644008" y="3212976"/>
              <a:ext cx="1800200" cy="1944216"/>
            </a:xfrm>
            <a:prstGeom prst="roundRect">
              <a:avLst/>
            </a:prstGeom>
            <a:solidFill>
              <a:srgbClr val="0070C0">
                <a:alpha val="9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026" name="Picture 2" descr="\\soliscom.uu.nl\uu\Users\Nugte001\My Documents\My Pictures\Presentatieplaatjes\motivation_files\84055-200.png"/>
            <p:cNvPicPr preferRelativeResize="0">
              <a:picLocks noChangeAspect="1" noChangeArrowheads="1"/>
            </p:cNvPicPr>
            <p:nvPr/>
          </p:nvPicPr>
          <p:blipFill>
            <a:blip r:embed="rId3">
              <a:biLevel thresh="25000"/>
              <a:extLst>
                <a:ext uri="{BEBA8EAE-BF5A-486C-A8C5-ECC9F3942E4B}">
                  <a14:imgProps xmlns:a14="http://schemas.microsoft.com/office/drawing/2010/main">
                    <a14:imgLayer r:embed="rId4">
                      <a14:imgEffect>
                        <a14:artisticPhotocopy/>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4716016" y="3356992"/>
              <a:ext cx="1645384" cy="1645384"/>
            </a:xfrm>
            <a:prstGeom prst="rect">
              <a:avLst/>
            </a:prstGeom>
            <a:solidFill>
              <a:srgbClr val="0070C0"/>
            </a:solidFill>
            <a:ln>
              <a:noFill/>
              <a:round/>
            </a:ln>
            <a:effectLst/>
            <a:scene3d>
              <a:camera prst="orthographicFront"/>
              <a:lightRig rig="threePt" dir="t"/>
            </a:scene3d>
            <a:sp3d prstMaterial="matte"/>
          </p:spPr>
        </p:pic>
      </p:grpSp>
    </p:spTree>
    <p:extLst>
      <p:ext uri="{BB962C8B-B14F-4D97-AF65-F5344CB8AC3E}">
        <p14:creationId xmlns:p14="http://schemas.microsoft.com/office/powerpoint/2010/main" val="2537845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nl-NL" sz="2800" b="1" dirty="0" smtClean="0">
                <a:latin typeface="Helvetica" panose="020B0604020202020204" pitchFamily="34" charset="0"/>
                <a:cs typeface="Helvetica" panose="020B0604020202020204" pitchFamily="34" charset="0"/>
              </a:rPr>
              <a:t>Achtergrond</a:t>
            </a:r>
            <a:endParaRPr lang="nl-NL" sz="2800"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268760"/>
            <a:ext cx="8229600" cy="4857403"/>
          </a:xfrm>
        </p:spPr>
        <p:txBody>
          <a:bodyPr/>
          <a:lstStyle/>
          <a:p>
            <a:pPr marL="0" indent="0">
              <a:buNone/>
            </a:pPr>
            <a:r>
              <a:rPr lang="nl-NL" sz="2400" dirty="0" smtClean="0">
                <a:latin typeface="Helvetica" panose="020B0604020202020204" pitchFamily="34" charset="0"/>
                <a:cs typeface="Helvetica" panose="020B0604020202020204" pitchFamily="34" charset="0"/>
              </a:rPr>
              <a:t>Zelfregulatievaardigheden</a:t>
            </a:r>
          </a:p>
          <a:p>
            <a:pPr marL="0" indent="0">
              <a:buNone/>
            </a:pPr>
            <a:endParaRPr lang="nl-NL" sz="2400" dirty="0" smtClean="0">
              <a:latin typeface="Helvetica" panose="020B0604020202020204" pitchFamily="34" charset="0"/>
              <a:cs typeface="Helvetica" panose="020B0604020202020204" pitchFamily="34" charset="0"/>
            </a:endParaRPr>
          </a:p>
          <a:p>
            <a:pPr marL="0" indent="0">
              <a:buNone/>
            </a:pPr>
            <a:endParaRPr lang="nl-NL" sz="2400" dirty="0" smtClean="0">
              <a:latin typeface="Helvetica" panose="020B0604020202020204" pitchFamily="34" charset="0"/>
              <a:cs typeface="Helvetica" panose="020B0604020202020204" pitchFamily="34" charset="0"/>
            </a:endParaRPr>
          </a:p>
          <a:p>
            <a:pPr marL="0" indent="0">
              <a:buNone/>
            </a:pPr>
            <a:endParaRPr lang="nl-NL" sz="2400" dirty="0">
              <a:latin typeface="Helvetica" panose="020B0604020202020204" pitchFamily="34" charset="0"/>
              <a:cs typeface="Helvetica" panose="020B0604020202020204" pitchFamily="34" charset="0"/>
            </a:endParaRPr>
          </a:p>
          <a:p>
            <a:pPr marL="0" indent="0">
              <a:buNone/>
            </a:pPr>
            <a:endParaRPr lang="nl-NL" sz="2400" dirty="0" smtClean="0">
              <a:latin typeface="Helvetica" panose="020B0604020202020204" pitchFamily="34" charset="0"/>
              <a:cs typeface="Helvetica" panose="020B0604020202020204" pitchFamily="34" charset="0"/>
            </a:endParaRPr>
          </a:p>
          <a:p>
            <a:pPr marL="0" indent="0">
              <a:buNone/>
            </a:pPr>
            <a:endParaRPr lang="nl-NL" sz="2400" dirty="0">
              <a:latin typeface="Helvetica" panose="020B0604020202020204" pitchFamily="34" charset="0"/>
              <a:cs typeface="Helvetica" panose="020B0604020202020204" pitchFamily="34" charset="0"/>
            </a:endParaRPr>
          </a:p>
          <a:p>
            <a:pPr lvl="1"/>
            <a:endParaRPr lang="nl-NL" dirty="0" err="1" smtClean="0"/>
          </a:p>
        </p:txBody>
      </p:sp>
      <p:sp>
        <p:nvSpPr>
          <p:cNvPr id="5" name="Slide Number Placeholder 4"/>
          <p:cNvSpPr>
            <a:spLocks noGrp="1"/>
          </p:cNvSpPr>
          <p:nvPr>
            <p:ph type="sldNum" sz="quarter" idx="12"/>
          </p:nvPr>
        </p:nvSpPr>
        <p:spPr/>
        <p:txBody>
          <a:bodyPr/>
          <a:lstStyle/>
          <a:p>
            <a:fld id="{BDBD3E83-94A0-4B67-B708-0FEFC9F20901}" type="slidenum">
              <a:rPr lang="en-US" smtClean="0"/>
              <a:t>2</a:t>
            </a:fld>
            <a:endParaRPr lang="en-US"/>
          </a:p>
        </p:txBody>
      </p:sp>
      <p:grpSp>
        <p:nvGrpSpPr>
          <p:cNvPr id="24" name="Group 23" hidden="1"/>
          <p:cNvGrpSpPr/>
          <p:nvPr/>
        </p:nvGrpSpPr>
        <p:grpSpPr>
          <a:xfrm>
            <a:off x="1691680" y="1196752"/>
            <a:ext cx="3290811" cy="4062065"/>
            <a:chOff x="1691680" y="1196752"/>
            <a:chExt cx="3290811" cy="4062065"/>
          </a:xfrm>
        </p:grpSpPr>
        <p:pic>
          <p:nvPicPr>
            <p:cNvPr id="25" name="Picture 2" descr="Image result for pythagora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1196752"/>
              <a:ext cx="3290811" cy="36004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452766" y="4797152"/>
              <a:ext cx="1768638" cy="461665"/>
            </a:xfrm>
            <a:prstGeom prst="rect">
              <a:avLst/>
            </a:prstGeom>
            <a:noFill/>
          </p:spPr>
          <p:txBody>
            <a:bodyPr wrap="square" rtlCol="0">
              <a:spAutoFit/>
            </a:bodyPr>
            <a:lstStyle/>
            <a:p>
              <a:pPr algn="ctr"/>
              <a:r>
                <a:rPr lang="nl-NL" sz="2400" dirty="0" smtClean="0"/>
                <a:t>a</a:t>
              </a:r>
              <a:r>
                <a:rPr lang="nl-NL" sz="2400" baseline="30000" dirty="0" smtClean="0"/>
                <a:t>2</a:t>
              </a:r>
              <a:r>
                <a:rPr lang="nl-NL" sz="2400" dirty="0" smtClean="0"/>
                <a:t> + b</a:t>
              </a:r>
              <a:r>
                <a:rPr lang="nl-NL" sz="2400" baseline="30000" dirty="0" smtClean="0"/>
                <a:t>2</a:t>
              </a:r>
              <a:r>
                <a:rPr lang="nl-NL" sz="2400" dirty="0" smtClean="0"/>
                <a:t> = c</a:t>
              </a:r>
              <a:r>
                <a:rPr lang="nl-NL" sz="2400" baseline="30000" dirty="0" smtClean="0"/>
                <a:t>2</a:t>
              </a:r>
              <a:endParaRPr lang="nl-NL" sz="2400" baseline="30000" dirty="0"/>
            </a:p>
          </p:txBody>
        </p:sp>
      </p:gr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1410" y="1772816"/>
            <a:ext cx="6696744" cy="4185465"/>
          </a:xfrm>
          <a:prstGeom prst="rect">
            <a:avLst/>
          </a:prstGeom>
        </p:spPr>
      </p:pic>
      <p:sp>
        <p:nvSpPr>
          <p:cNvPr id="17" name="Oval 16"/>
          <p:cNvSpPr/>
          <p:nvPr/>
        </p:nvSpPr>
        <p:spPr>
          <a:xfrm rot="18894472">
            <a:off x="2959036" y="1859292"/>
            <a:ext cx="1281712" cy="1987288"/>
          </a:xfrm>
          <a:prstGeom prst="ellipse">
            <a:avLst/>
          </a:pr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0974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smtClean="0">
                <a:latin typeface="Helvetica" pitchFamily="34" charset="0"/>
                <a:ea typeface="ＭＳ Ｐゴシック" pitchFamily="-65" charset="-128"/>
                <a:cs typeface="Verdana"/>
              </a:rPr>
              <a:t>Experiment 3</a:t>
            </a:r>
            <a:endParaRPr lang="nl-NL" sz="4800" dirty="0">
              <a:latin typeface="Helvetica"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20</a:t>
            </a:fld>
            <a:endParaRPr lang="nl-NL" dirty="0"/>
          </a:p>
        </p:txBody>
      </p:sp>
      <p:cxnSp>
        <p:nvCxnSpPr>
          <p:cNvPr id="45" name="Rechte verbindingslijn met pijl 10"/>
          <p:cNvCxnSpPr/>
          <p:nvPr/>
        </p:nvCxnSpPr>
        <p:spPr>
          <a:xfrm flipV="1">
            <a:off x="2812384" y="4567844"/>
            <a:ext cx="677217" cy="7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10"/>
          <p:cNvCxnSpPr/>
          <p:nvPr/>
        </p:nvCxnSpPr>
        <p:spPr>
          <a:xfrm>
            <a:off x="5451119" y="4568632"/>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10"/>
          <p:cNvCxnSpPr/>
          <p:nvPr/>
        </p:nvCxnSpPr>
        <p:spPr>
          <a:xfrm>
            <a:off x="5451119" y="4067137"/>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27583" y="1484785"/>
            <a:ext cx="7272809" cy="3456384"/>
            <a:chOff x="-1" y="1"/>
            <a:chExt cx="5972921" cy="2580297"/>
          </a:xfrm>
        </p:grpSpPr>
        <p:cxnSp>
          <p:nvCxnSpPr>
            <p:cNvPr id="51" name="Rechte verbindingslijn met pijl 10"/>
            <p:cNvCxnSpPr/>
            <p:nvPr/>
          </p:nvCxnSpPr>
          <p:spPr>
            <a:xfrm>
              <a:off x="1620982" y="1927806"/>
              <a:ext cx="556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kstvak 4"/>
            <p:cNvSpPr txBox="1"/>
            <p:nvPr/>
          </p:nvSpPr>
          <p:spPr>
            <a:xfrm>
              <a:off x="2177158" y="1"/>
              <a:ext cx="1620000" cy="485805"/>
            </a:xfrm>
            <a:prstGeom prst="rect">
              <a:avLst/>
            </a:prstGeom>
            <a:noFill/>
            <a:ln w="25400">
              <a:solidFill>
                <a:schemeClr val="tx1"/>
              </a:solidFill>
            </a:ln>
          </p:spPr>
          <p:txBody>
            <a:bodyPr wrap="square" rtlCol="0">
              <a:noAutofit/>
            </a:bodyPr>
            <a:lstStyle/>
            <a:p>
              <a:pPr algn="ctr">
                <a:spcAft>
                  <a:spcPts val="0"/>
                </a:spcAft>
              </a:pPr>
              <a:r>
                <a:rPr lang="en-US" sz="2000" b="1" kern="1200" dirty="0" err="1" smtClean="0">
                  <a:solidFill>
                    <a:srgbClr val="000000"/>
                  </a:solidFill>
                  <a:effectLst/>
                  <a:latin typeface="Calibri"/>
                  <a:ea typeface="Times New Roman"/>
                  <a:cs typeface="Times New Roman"/>
                </a:rPr>
                <a:t>Taak</a:t>
              </a:r>
              <a:r>
                <a:rPr lang="en-US" sz="2000" b="1" kern="1200" dirty="0" smtClean="0">
                  <a:solidFill>
                    <a:srgbClr val="000000"/>
                  </a:solidFill>
                  <a:effectLst/>
                  <a:latin typeface="Calibri"/>
                  <a:ea typeface="Times New Roman"/>
                  <a:cs typeface="Times New Roman"/>
                </a:rPr>
                <a:t> </a:t>
              </a:r>
            </a:p>
            <a:p>
              <a:pPr algn="ctr">
                <a:spcAft>
                  <a:spcPts val="0"/>
                </a:spcAft>
              </a:pPr>
              <a:r>
                <a:rPr lang="en-US" sz="2000" b="1" kern="1200" dirty="0" err="1" smtClean="0">
                  <a:solidFill>
                    <a:srgbClr val="000000"/>
                  </a:solidFill>
                  <a:effectLst/>
                  <a:latin typeface="Calibri"/>
                  <a:ea typeface="Times New Roman"/>
                  <a:cs typeface="Times New Roman"/>
                </a:rPr>
                <a:t>uitvoeren</a:t>
              </a:r>
              <a:endParaRPr lang="nl-NL" sz="2000" dirty="0">
                <a:effectLst/>
                <a:latin typeface="Times New Roman"/>
                <a:ea typeface="Times New Roman"/>
              </a:endParaRPr>
            </a:p>
          </p:txBody>
        </p:sp>
        <p:cxnSp>
          <p:nvCxnSpPr>
            <p:cNvPr id="52" name="Gebogen verbindingslijn 17"/>
            <p:cNvCxnSpPr>
              <a:stCxn id="66" idx="3"/>
              <a:endCxn id="50" idx="3"/>
            </p:cNvCxnSpPr>
            <p:nvPr/>
          </p:nvCxnSpPr>
          <p:spPr>
            <a:xfrm flipH="1" flipV="1">
              <a:off x="3797158" y="242903"/>
              <a:ext cx="2175762" cy="1887061"/>
            </a:xfrm>
            <a:prstGeom prst="bentConnector3">
              <a:avLst>
                <a:gd name="adj1" fmla="val -862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 y="1249363"/>
              <a:ext cx="1620983" cy="1330935"/>
              <a:chOff x="-1" y="1249363"/>
              <a:chExt cx="1620983" cy="1330935"/>
            </a:xfrm>
          </p:grpSpPr>
          <p:sp>
            <p:nvSpPr>
              <p:cNvPr id="69" name="Tekstvak 7"/>
              <p:cNvSpPr txBox="1"/>
              <p:nvPr/>
            </p:nvSpPr>
            <p:spPr>
              <a:xfrm>
                <a:off x="-1" y="1249363"/>
                <a:ext cx="1620000" cy="429089"/>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Zelfbeoordeling</a:t>
                </a:r>
                <a:endParaRPr lang="nl-NL" sz="2000" dirty="0">
                  <a:effectLst/>
                  <a:latin typeface="Times New Roman"/>
                  <a:ea typeface="Times New Roman"/>
                </a:endParaRPr>
              </a:p>
            </p:txBody>
          </p:sp>
          <p:sp>
            <p:nvSpPr>
              <p:cNvPr id="70" name="Tekstvak 7"/>
              <p:cNvSpPr txBox="1"/>
              <p:nvPr/>
            </p:nvSpPr>
            <p:spPr>
              <a:xfrm>
                <a:off x="982" y="1678452"/>
                <a:ext cx="1620000" cy="901846"/>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a:t>
                </a:r>
                <a:endParaRPr lang="nl-NL" dirty="0" smtClean="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Mentale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inspanning</a:t>
                </a:r>
                <a:endParaRPr lang="nl-NL" dirty="0">
                  <a:effectLst/>
                  <a:latin typeface="Times New Roman"/>
                  <a:ea typeface="Times New Roman"/>
                </a:endParaRPr>
              </a:p>
            </p:txBody>
          </p:sp>
        </p:grpSp>
        <p:grpSp>
          <p:nvGrpSpPr>
            <p:cNvPr id="54" name="Group 53"/>
            <p:cNvGrpSpPr/>
            <p:nvPr/>
          </p:nvGrpSpPr>
          <p:grpSpPr>
            <a:xfrm>
              <a:off x="2177158" y="1249362"/>
              <a:ext cx="1620000" cy="1330936"/>
              <a:chOff x="2177158" y="1249362"/>
              <a:chExt cx="1620000" cy="1477688"/>
            </a:xfrm>
          </p:grpSpPr>
          <p:sp>
            <p:nvSpPr>
              <p:cNvPr id="67" name="Tekstvak 7"/>
              <p:cNvSpPr txBox="1"/>
              <p:nvPr/>
            </p:nvSpPr>
            <p:spPr>
              <a:xfrm>
                <a:off x="2177158" y="1249362"/>
                <a:ext cx="1620000" cy="477712"/>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Normen</a:t>
                </a:r>
                <a:endParaRPr lang="nl-NL" sz="2000" dirty="0">
                  <a:effectLst/>
                  <a:latin typeface="Times New Roman"/>
                  <a:ea typeface="Times New Roman"/>
                </a:endParaRPr>
              </a:p>
            </p:txBody>
          </p:sp>
          <p:sp>
            <p:nvSpPr>
              <p:cNvPr id="68" name="Tekstvak 7"/>
              <p:cNvSpPr txBox="1"/>
              <p:nvPr/>
            </p:nvSpPr>
            <p:spPr>
              <a:xfrm>
                <a:off x="2177158" y="1725765"/>
                <a:ext cx="1620000" cy="1001285"/>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Prestatiedoel</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Cognitieve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belasting</a:t>
                </a:r>
                <a:endParaRPr lang="nl-NL" dirty="0">
                  <a:effectLst/>
                  <a:latin typeface="Times New Roman"/>
                  <a:ea typeface="Times New Roman"/>
                </a:endParaRPr>
              </a:p>
            </p:txBody>
          </p:sp>
        </p:grpSp>
        <p:grpSp>
          <p:nvGrpSpPr>
            <p:cNvPr id="55" name="Group 54"/>
            <p:cNvGrpSpPr/>
            <p:nvPr/>
          </p:nvGrpSpPr>
          <p:grpSpPr>
            <a:xfrm>
              <a:off x="4352920" y="1248185"/>
              <a:ext cx="1620000" cy="1332111"/>
              <a:chOff x="4352920" y="1248185"/>
              <a:chExt cx="1620000" cy="1478992"/>
            </a:xfrm>
          </p:grpSpPr>
          <p:sp>
            <p:nvSpPr>
              <p:cNvPr id="65" name="Tekstvak 7"/>
              <p:cNvSpPr txBox="1"/>
              <p:nvPr/>
            </p:nvSpPr>
            <p:spPr>
              <a:xfrm>
                <a:off x="4352920" y="1248185"/>
                <a:ext cx="1620000" cy="477709"/>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nl-NL" sz="2000" b="1" kern="1200" dirty="0" smtClean="0">
                    <a:solidFill>
                      <a:srgbClr val="000000"/>
                    </a:solidFill>
                    <a:effectLst/>
                    <a:latin typeface="Calibri"/>
                    <a:ea typeface="Times New Roman"/>
                    <a:cs typeface="Times New Roman"/>
                  </a:rPr>
                  <a:t>Taakselectie</a:t>
                </a:r>
                <a:endParaRPr lang="nl-NL" sz="2000" dirty="0">
                  <a:effectLst/>
                  <a:latin typeface="Times New Roman"/>
                  <a:ea typeface="Times New Roman"/>
                </a:endParaRPr>
              </a:p>
            </p:txBody>
          </p:sp>
          <p:sp>
            <p:nvSpPr>
              <p:cNvPr id="66" name="Tekstvak 7"/>
              <p:cNvSpPr txBox="1"/>
              <p:nvPr/>
            </p:nvSpPr>
            <p:spPr>
              <a:xfrm>
                <a:off x="4352920" y="1727202"/>
                <a:ext cx="1620000" cy="999975"/>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Moeilijkheid</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Ondersteuning</a:t>
                </a:r>
                <a:endParaRPr lang="nl-NL" dirty="0">
                  <a:effectLst/>
                  <a:latin typeface="Times New Roman"/>
                  <a:ea typeface="Times New Roman"/>
                </a:endParaRPr>
              </a:p>
            </p:txBody>
          </p:sp>
        </p:grpSp>
        <p:cxnSp>
          <p:nvCxnSpPr>
            <p:cNvPr id="56" name="Elbow Connector 55"/>
            <p:cNvCxnSpPr>
              <a:stCxn id="50" idx="1"/>
              <a:endCxn id="69" idx="0"/>
            </p:cNvCxnSpPr>
            <p:nvPr/>
          </p:nvCxnSpPr>
          <p:spPr>
            <a:xfrm rot="10800000" flipV="1">
              <a:off x="809999" y="242903"/>
              <a:ext cx="1367159" cy="1006459"/>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815061" y="4941166"/>
            <a:ext cx="5299051" cy="893931"/>
            <a:chOff x="773933" y="3626241"/>
            <a:chExt cx="5299051" cy="893931"/>
          </a:xfrm>
        </p:grpSpPr>
        <p:sp>
          <p:nvSpPr>
            <p:cNvPr id="30" name="Tekstvak 4"/>
            <p:cNvSpPr txBox="1"/>
            <p:nvPr/>
          </p:nvSpPr>
          <p:spPr>
            <a:xfrm>
              <a:off x="2613725" y="4034401"/>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smtClean="0">
                  <a:effectLst/>
                  <a:latin typeface="Calibri"/>
                  <a:ea typeface="Times New Roman"/>
                  <a:cs typeface="Times New Roman"/>
                </a:rPr>
                <a:t>Tutor</a:t>
              </a:r>
              <a:endParaRPr lang="nl-NL" sz="1600" b="1" dirty="0">
                <a:effectLst/>
                <a:latin typeface="Times New Roman"/>
                <a:ea typeface="Times New Roman"/>
              </a:endParaRPr>
            </a:p>
          </p:txBody>
        </p:sp>
        <p:cxnSp>
          <p:nvCxnSpPr>
            <p:cNvPr id="34" name="Elbow Connector 33"/>
            <p:cNvCxnSpPr>
              <a:stCxn id="30" idx="1"/>
              <a:endCxn id="70" idx="2"/>
            </p:cNvCxnSpPr>
            <p:nvPr/>
          </p:nvCxnSpPr>
          <p:spPr>
            <a:xfrm rot="10800000">
              <a:off x="773933" y="3626245"/>
              <a:ext cx="1839792" cy="65104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0" idx="3"/>
              <a:endCxn id="66" idx="2"/>
            </p:cNvCxnSpPr>
            <p:nvPr/>
          </p:nvCxnSpPr>
          <p:spPr>
            <a:xfrm flipV="1">
              <a:off x="4233695" y="3626241"/>
              <a:ext cx="1839289" cy="651046"/>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18191" y="1319850"/>
            <a:ext cx="8640960" cy="4685752"/>
            <a:chOff x="107504" y="1214126"/>
            <a:chExt cx="8640960" cy="4735154"/>
          </a:xfrm>
        </p:grpSpPr>
        <p:sp>
          <p:nvSpPr>
            <p:cNvPr id="37" name="Oval 36"/>
            <p:cNvSpPr/>
            <p:nvPr/>
          </p:nvSpPr>
          <p:spPr>
            <a:xfrm>
              <a:off x="107504" y="1214126"/>
              <a:ext cx="8640960" cy="4735154"/>
            </a:xfrm>
            <a:prstGeom prst="ellipse">
              <a:avLst/>
            </a:prstGeom>
            <a:solidFill>
              <a:srgbClr val="0070C0">
                <a:alpha val="86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TextBox 37"/>
            <p:cNvSpPr txBox="1"/>
            <p:nvPr/>
          </p:nvSpPr>
          <p:spPr>
            <a:xfrm>
              <a:off x="2405098" y="2782726"/>
              <a:ext cx="4045771" cy="1359465"/>
            </a:xfrm>
            <a:prstGeom prst="rect">
              <a:avLst/>
            </a:prstGeom>
            <a:noFill/>
            <a:ln>
              <a:noFill/>
            </a:ln>
          </p:spPr>
          <p:txBody>
            <a:bodyPr wrap="square" rtlCol="0" anchor="ctr">
              <a:normAutofit/>
            </a:bodyPr>
            <a:lstStyle/>
            <a:p>
              <a:pPr algn="ctr"/>
              <a:r>
                <a:rPr lang="nl-NL" sz="6000" b="1" dirty="0" smtClean="0"/>
                <a:t>Motivatie</a:t>
              </a:r>
            </a:p>
          </p:txBody>
        </p:sp>
      </p:grpSp>
    </p:spTree>
    <p:extLst>
      <p:ext uri="{BB962C8B-B14F-4D97-AF65-F5344CB8AC3E}">
        <p14:creationId xmlns:p14="http://schemas.microsoft.com/office/powerpoint/2010/main" val="192969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smtClean="0">
                <a:latin typeface="Helvetica" panose="020B0604020202020204" pitchFamily="34" charset="0"/>
                <a:ea typeface="ＭＳ Ｐゴシック" pitchFamily="-65" charset="-128"/>
                <a:cs typeface="Helvetica" panose="020B0604020202020204" pitchFamily="34" charset="0"/>
              </a:rPr>
              <a:t>Experiment 3</a:t>
            </a:r>
            <a:endParaRPr lang="nl-NL"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268760"/>
            <a:ext cx="8229600" cy="4857403"/>
          </a:xfrm>
        </p:spPr>
        <p:txBody>
          <a:bodyPr>
            <a:noAutofit/>
          </a:bodyPr>
          <a:lstStyle/>
          <a:p>
            <a:pPr marL="0" indent="0" defTabSz="457200" fontAlgn="base">
              <a:lnSpc>
                <a:spcPct val="110000"/>
              </a:lnSpc>
              <a:spcBef>
                <a:spcPts val="0"/>
              </a:spcBef>
              <a:spcAft>
                <a:spcPct val="0"/>
              </a:spcAft>
              <a:buNone/>
            </a:pPr>
            <a:r>
              <a:rPr lang="nl-NL" dirty="0" smtClean="0">
                <a:latin typeface="Helvetica" panose="020B0604020202020204" pitchFamily="34" charset="0"/>
                <a:ea typeface="ＭＳ Ｐゴシック" pitchFamily="-65" charset="-128"/>
                <a:cs typeface="Helvetica" panose="020B0604020202020204" pitchFamily="34" charset="0"/>
              </a:rPr>
              <a:t>Verschillen tussen groepen?</a:t>
            </a: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	  Gekozen taken</a:t>
            </a:r>
          </a:p>
          <a:p>
            <a:pPr marL="0" indent="0" defTabSz="457200" fontAlgn="base">
              <a:lnSpc>
                <a:spcPct val="110000"/>
              </a:lnSpc>
              <a:spcBef>
                <a:spcPts val="0"/>
              </a:spcBef>
              <a:spcAft>
                <a:spcPct val="0"/>
              </a:spcAft>
              <a:buNone/>
            </a:pPr>
            <a:r>
              <a:rPr lang="nl-NL" sz="2600" dirty="0" smtClean="0">
                <a:latin typeface="Helvetica" panose="020B0604020202020204" pitchFamily="34" charset="0"/>
                <a:ea typeface="ＭＳ Ｐゴシック" pitchFamily="-65" charset="-128"/>
                <a:cs typeface="Helvetica" panose="020B0604020202020204" pitchFamily="34" charset="0"/>
              </a:rPr>
              <a:t>	  	Metacognitieve tutor: moeilijkere taken</a:t>
            </a: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6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6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	  Eindtoetsscores</a:t>
            </a: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Verdana" panose="020B0604030504040204" pitchFamily="34" charset="0"/>
              <a:cs typeface="Helvetica" panose="020B0604020202020204" pitchFamily="34" charset="0"/>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21</a:t>
            </a:fld>
            <a:endParaRPr lang="nl-NL"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7296" y="4293096"/>
            <a:ext cx="836712" cy="836712"/>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1720" y="1916832"/>
            <a:ext cx="850280" cy="835200"/>
          </a:xfrm>
          <a:prstGeom prst="rect">
            <a:avLst/>
          </a:prstGeom>
        </p:spPr>
      </p:pic>
      <p:grpSp>
        <p:nvGrpSpPr>
          <p:cNvPr id="9" name="Group 8"/>
          <p:cNvGrpSpPr>
            <a:grpSpLocks noChangeAspect="1"/>
          </p:cNvGrpSpPr>
          <p:nvPr/>
        </p:nvGrpSpPr>
        <p:grpSpPr>
          <a:xfrm>
            <a:off x="543253" y="2191172"/>
            <a:ext cx="572363" cy="720080"/>
            <a:chOff x="1774036" y="1124744"/>
            <a:chExt cx="799485" cy="1005818"/>
          </a:xfrm>
          <a:effectLst>
            <a:outerShdw blurRad="50800" dist="38100" dir="8100000" algn="tr" rotWithShape="0">
              <a:prstClr val="black">
                <a:alpha val="40000"/>
              </a:prstClr>
            </a:outerShdw>
          </a:effectLst>
        </p:grpSpPr>
        <p:sp>
          <p:nvSpPr>
            <p:cNvPr id="10" name="Rectangle 9"/>
            <p:cNvSpPr>
              <a:spLocks noChangeAspect="1"/>
            </p:cNvSpPr>
            <p:nvPr/>
          </p:nvSpPr>
          <p:spPr>
            <a:xfrm>
              <a:off x="1774036" y="112474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tangle 10"/>
            <p:cNvSpPr>
              <a:spLocks noChangeAspect="1"/>
            </p:cNvSpPr>
            <p:nvPr/>
          </p:nvSpPr>
          <p:spPr>
            <a:xfrm>
              <a:off x="2134036" y="112474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a:spLocks noChangeAspect="1"/>
            </p:cNvSpPr>
            <p:nvPr/>
          </p:nvSpPr>
          <p:spPr>
            <a:xfrm>
              <a:off x="1774036" y="148478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a:spLocks noChangeAspect="1"/>
            </p:cNvSpPr>
            <p:nvPr/>
          </p:nvSpPr>
          <p:spPr>
            <a:xfrm>
              <a:off x="2134036" y="148478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2139" y="1604194"/>
              <a:ext cx="371382" cy="526368"/>
            </a:xfrm>
            <a:prstGeom prst="rect">
              <a:avLst/>
            </a:prstGeom>
          </p:spPr>
        </p:pic>
      </p:grpSp>
      <p:pic>
        <p:nvPicPr>
          <p:cNvPr id="15" name="Picture 14"/>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390986" y="4341389"/>
            <a:ext cx="819992" cy="887811"/>
          </a:xfrm>
          <a:prstGeom prst="rect">
            <a:avLst/>
          </a:prstGeom>
        </p:spPr>
      </p:pic>
      <p:grpSp>
        <p:nvGrpSpPr>
          <p:cNvPr id="16" name="Group 15"/>
          <p:cNvGrpSpPr>
            <a:grpSpLocks noChangeAspect="1"/>
          </p:cNvGrpSpPr>
          <p:nvPr/>
        </p:nvGrpSpPr>
        <p:grpSpPr>
          <a:xfrm>
            <a:off x="7569666" y="4437112"/>
            <a:ext cx="1466830" cy="1584176"/>
            <a:chOff x="4644008" y="3212976"/>
            <a:chExt cx="1800200" cy="1944216"/>
          </a:xfrm>
        </p:grpSpPr>
        <p:sp>
          <p:nvSpPr>
            <p:cNvPr id="17" name="Rounded Rectangle 16"/>
            <p:cNvSpPr/>
            <p:nvPr/>
          </p:nvSpPr>
          <p:spPr>
            <a:xfrm>
              <a:off x="4644008" y="3212976"/>
              <a:ext cx="1800200" cy="1944216"/>
            </a:xfrm>
            <a:prstGeom prst="roundRect">
              <a:avLst/>
            </a:prstGeom>
            <a:solidFill>
              <a:srgbClr val="0070C0">
                <a:alpha val="9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Picture 2" descr="\\soliscom.uu.nl\uu\Users\Nugte001\My Documents\My Pictures\Presentatieplaatjes\motivation_files\84055-200.png"/>
            <p:cNvPicPr preferRelativeResize="0">
              <a:picLocks noChangeAspect="1" noChangeArrowheads="1"/>
            </p:cNvPicPr>
            <p:nvPr/>
          </p:nvPicPr>
          <p:blipFill>
            <a:blip r:embed="rId8">
              <a:biLevel thresh="25000"/>
              <a:extLst>
                <a:ext uri="{BEBA8EAE-BF5A-486C-A8C5-ECC9F3942E4B}">
                  <a14:imgProps xmlns:a14="http://schemas.microsoft.com/office/drawing/2010/main">
                    <a14:imgLayer r:embed="rId9">
                      <a14:imgEffect>
                        <a14:artisticPhotocopy/>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4716016" y="3356992"/>
              <a:ext cx="1645384" cy="1645384"/>
            </a:xfrm>
            <a:prstGeom prst="rect">
              <a:avLst/>
            </a:prstGeom>
            <a:solidFill>
              <a:srgbClr val="0070C0"/>
            </a:solidFill>
            <a:ln>
              <a:noFill/>
              <a:round/>
            </a:ln>
            <a:effectLst/>
            <a:scene3d>
              <a:camera prst="orthographicFront"/>
              <a:lightRig rig="threePt" dir="t"/>
            </a:scene3d>
            <a:sp3d prstMaterial="matte"/>
          </p:spPr>
        </p:pic>
      </p:grpSp>
    </p:spTree>
    <p:extLst>
      <p:ext uri="{BB962C8B-B14F-4D97-AF65-F5344CB8AC3E}">
        <p14:creationId xmlns:p14="http://schemas.microsoft.com/office/powerpoint/2010/main" val="15227381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smtClean="0">
                <a:latin typeface="Helvetica" panose="020B0604020202020204" pitchFamily="34" charset="0"/>
                <a:ea typeface="ＭＳ Ｐゴシック" pitchFamily="-65" charset="-128"/>
                <a:cs typeface="Helvetica" panose="020B0604020202020204" pitchFamily="34" charset="0"/>
              </a:rPr>
              <a:t>Experiment 3</a:t>
            </a:r>
            <a:endParaRPr lang="nl-NL"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268760"/>
            <a:ext cx="8229600" cy="4857403"/>
          </a:xfrm>
        </p:spPr>
        <p:txBody>
          <a:bodyPr>
            <a:noAutofit/>
          </a:bodyPr>
          <a:lstStyle/>
          <a:p>
            <a:pPr marL="0" indent="0" defTabSz="457200" fontAlgn="base">
              <a:lnSpc>
                <a:spcPct val="110000"/>
              </a:lnSpc>
              <a:spcBef>
                <a:spcPts val="0"/>
              </a:spcBef>
              <a:spcAft>
                <a:spcPct val="0"/>
              </a:spcAft>
              <a:buNone/>
            </a:pPr>
            <a:r>
              <a:rPr lang="nl-NL" dirty="0" smtClean="0">
                <a:latin typeface="Helvetica" panose="020B0604020202020204" pitchFamily="34" charset="0"/>
                <a:ea typeface="ＭＳ Ｐゴシック" pitchFamily="-65" charset="-128"/>
                <a:cs typeface="Helvetica" panose="020B0604020202020204" pitchFamily="34" charset="0"/>
              </a:rPr>
              <a:t>Motivatie?</a:t>
            </a: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	  Gekozen taken</a:t>
            </a: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6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	  Advies opvolgen</a:t>
            </a: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Verdana" panose="020B0604030504040204" pitchFamily="34" charset="0"/>
              <a:cs typeface="Helvetica" panose="020B0604020202020204" pitchFamily="34" charset="0"/>
            </a:endParaRPr>
          </a:p>
        </p:txBody>
      </p:sp>
      <p:sp>
        <p:nvSpPr>
          <p:cNvPr id="5"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22</a:t>
            </a:fld>
            <a:endParaRPr lang="nl-NL"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7296" y="4293096"/>
            <a:ext cx="836712" cy="836712"/>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7296" y="2132856"/>
            <a:ext cx="836712" cy="836712"/>
          </a:xfrm>
          <a:prstGeom prst="rect">
            <a:avLst/>
          </a:prstGeom>
        </p:spPr>
      </p:pic>
      <p:grpSp>
        <p:nvGrpSpPr>
          <p:cNvPr id="10" name="Group 9"/>
          <p:cNvGrpSpPr>
            <a:grpSpLocks noChangeAspect="1"/>
          </p:cNvGrpSpPr>
          <p:nvPr/>
        </p:nvGrpSpPr>
        <p:grpSpPr>
          <a:xfrm>
            <a:off x="543253" y="2191172"/>
            <a:ext cx="572363" cy="720080"/>
            <a:chOff x="1774036" y="1124744"/>
            <a:chExt cx="799485" cy="1005818"/>
          </a:xfrm>
          <a:effectLst>
            <a:outerShdw blurRad="50800" dist="38100" dir="8100000" algn="tr" rotWithShape="0">
              <a:prstClr val="black">
                <a:alpha val="40000"/>
              </a:prstClr>
            </a:outerShdw>
          </a:effectLst>
        </p:grpSpPr>
        <p:sp>
          <p:nvSpPr>
            <p:cNvPr id="11" name="Rectangle 10"/>
            <p:cNvSpPr>
              <a:spLocks noChangeAspect="1"/>
            </p:cNvSpPr>
            <p:nvPr/>
          </p:nvSpPr>
          <p:spPr>
            <a:xfrm>
              <a:off x="1774036" y="112474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tangle 11"/>
            <p:cNvSpPr>
              <a:spLocks noChangeAspect="1"/>
            </p:cNvSpPr>
            <p:nvPr/>
          </p:nvSpPr>
          <p:spPr>
            <a:xfrm>
              <a:off x="2134036" y="112474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12"/>
            <p:cNvSpPr>
              <a:spLocks noChangeAspect="1"/>
            </p:cNvSpPr>
            <p:nvPr/>
          </p:nvSpPr>
          <p:spPr>
            <a:xfrm>
              <a:off x="1774036" y="148478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tangle 13"/>
            <p:cNvSpPr>
              <a:spLocks noChangeAspect="1"/>
            </p:cNvSpPr>
            <p:nvPr/>
          </p:nvSpPr>
          <p:spPr>
            <a:xfrm>
              <a:off x="2134036" y="1484784"/>
              <a:ext cx="360000" cy="3600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139" y="1604194"/>
              <a:ext cx="371382" cy="526368"/>
            </a:xfrm>
            <a:prstGeom prst="rect">
              <a:avLst/>
            </a:prstGeom>
          </p:spPr>
        </p:pic>
      </p:grpSp>
      <p:grpSp>
        <p:nvGrpSpPr>
          <p:cNvPr id="16" name="Group 15"/>
          <p:cNvGrpSpPr>
            <a:grpSpLocks noChangeAspect="1"/>
          </p:cNvGrpSpPr>
          <p:nvPr/>
        </p:nvGrpSpPr>
        <p:grpSpPr>
          <a:xfrm>
            <a:off x="7569666" y="4437112"/>
            <a:ext cx="1466830" cy="1584176"/>
            <a:chOff x="4644008" y="3212976"/>
            <a:chExt cx="1800200" cy="1944216"/>
          </a:xfrm>
        </p:grpSpPr>
        <p:sp>
          <p:nvSpPr>
            <p:cNvPr id="17" name="Rounded Rectangle 16"/>
            <p:cNvSpPr/>
            <p:nvPr/>
          </p:nvSpPr>
          <p:spPr>
            <a:xfrm>
              <a:off x="4644008" y="3212976"/>
              <a:ext cx="1800200" cy="1944216"/>
            </a:xfrm>
            <a:prstGeom prst="roundRect">
              <a:avLst/>
            </a:prstGeom>
            <a:solidFill>
              <a:srgbClr val="0070C0">
                <a:alpha val="9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8" name="Picture 2" descr="\\soliscom.uu.nl\uu\Users\Nugte001\My Documents\My Pictures\Presentatieplaatjes\motivation_files\84055-200.png"/>
            <p:cNvPicPr preferRelativeResize="0">
              <a:picLocks noChangeAspect="1" noChangeArrowheads="1"/>
            </p:cNvPicPr>
            <p:nvPr/>
          </p:nvPicPr>
          <p:blipFill>
            <a:blip r:embed="rId5">
              <a:biLevel thresh="25000"/>
              <a:extLst>
                <a:ext uri="{BEBA8EAE-BF5A-486C-A8C5-ECC9F3942E4B}">
                  <a14:imgProps xmlns:a14="http://schemas.microsoft.com/office/drawing/2010/main">
                    <a14:imgLayer r:embed="rId6">
                      <a14:imgEffect>
                        <a14:artisticPhotocopy/>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4716016" y="3356992"/>
              <a:ext cx="1645384" cy="1645384"/>
            </a:xfrm>
            <a:prstGeom prst="rect">
              <a:avLst/>
            </a:prstGeom>
            <a:solidFill>
              <a:srgbClr val="0070C0"/>
            </a:solidFill>
            <a:ln>
              <a:noFill/>
              <a:round/>
            </a:ln>
            <a:effectLst/>
            <a:scene3d>
              <a:camera prst="orthographicFront"/>
              <a:lightRig rig="threePt" dir="t"/>
            </a:scene3d>
            <a:sp3d prstMaterial="matte"/>
          </p:spPr>
        </p:pic>
      </p:grpSp>
      <p:pic>
        <p:nvPicPr>
          <p:cNvPr id="4" name="Picture 3"/>
          <p:cNvPicPr>
            <a:picLocks noChangeAspect="1"/>
          </p:cNvPicPr>
          <p:nvPr/>
        </p:nvPicPr>
        <p:blipFill>
          <a:blip r:embed="rId7" cstate="print">
            <a:biLevel thresh="75000"/>
            <a:extLst>
              <a:ext uri="{28A0092B-C50C-407E-A947-70E740481C1C}">
                <a14:useLocalDpi xmlns:a14="http://schemas.microsoft.com/office/drawing/2010/main" val="0"/>
              </a:ext>
            </a:extLst>
          </a:blip>
          <a:stretch>
            <a:fillRect/>
          </a:stretch>
        </p:blipFill>
        <p:spPr>
          <a:xfrm>
            <a:off x="468822" y="4204162"/>
            <a:ext cx="646794" cy="1014579"/>
          </a:xfrm>
          <a:prstGeom prst="rect">
            <a:avLst/>
          </a:prstGeom>
        </p:spPr>
      </p:pic>
    </p:spTree>
    <p:extLst>
      <p:ext uri="{BB962C8B-B14F-4D97-AF65-F5344CB8AC3E}">
        <p14:creationId xmlns:p14="http://schemas.microsoft.com/office/powerpoint/2010/main" val="2514883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smtClean="0">
                <a:latin typeface="Helvetica" panose="020B0604020202020204" pitchFamily="34" charset="0"/>
                <a:ea typeface="ＭＳ Ｐゴシック" pitchFamily="-65" charset="-128"/>
                <a:cs typeface="Helvetica" panose="020B0604020202020204" pitchFamily="34" charset="0"/>
              </a:rPr>
              <a:t>Experiment 4</a:t>
            </a:r>
            <a:endParaRPr lang="nl-NL" sz="48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p:txBody>
          <a:bodyPr>
            <a:noAutofit/>
          </a:bodyPr>
          <a:lstStyle/>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Nog mee bezig…</a:t>
            </a: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Verwachtingen:</a:t>
            </a:r>
          </a:p>
          <a:p>
            <a:pPr defTabSz="457200" fontAlgn="base">
              <a:lnSpc>
                <a:spcPct val="110000"/>
              </a:lnSpc>
              <a:spcBef>
                <a:spcPts val="0"/>
              </a:spcBef>
              <a:spcAft>
                <a:spcPct val="0"/>
              </a:spcAft>
            </a:pPr>
            <a:r>
              <a:rPr lang="nl-NL" sz="2800" dirty="0" smtClean="0">
                <a:latin typeface="Helvetica" panose="020B0604020202020204" pitchFamily="34" charset="0"/>
                <a:ea typeface="ＭＳ Ｐゴシック" pitchFamily="-65" charset="-128"/>
                <a:cs typeface="Helvetica" panose="020B0604020202020204" pitchFamily="34" charset="0"/>
              </a:rPr>
              <a:t>Gemotiveerde leerlingen presteren beter met </a:t>
            </a:r>
            <a:r>
              <a:rPr lang="nl-NL" sz="2800" i="1" dirty="0" smtClean="0">
                <a:latin typeface="Helvetica" panose="020B0604020202020204" pitchFamily="34" charset="0"/>
                <a:ea typeface="ＭＳ Ｐゴシック" pitchFamily="-65" charset="-128"/>
                <a:cs typeface="Helvetica" panose="020B0604020202020204" pitchFamily="34" charset="0"/>
              </a:rPr>
              <a:t>minder</a:t>
            </a:r>
            <a:r>
              <a:rPr lang="nl-NL" sz="2800" dirty="0" smtClean="0">
                <a:latin typeface="Helvetica" panose="020B0604020202020204" pitchFamily="34" charset="0"/>
                <a:ea typeface="ＭＳ Ｐゴシック" pitchFamily="-65" charset="-128"/>
                <a:cs typeface="Helvetica" panose="020B0604020202020204" pitchFamily="34" charset="0"/>
              </a:rPr>
              <a:t> tutorondersteuning</a:t>
            </a:r>
          </a:p>
          <a:p>
            <a:pPr defTabSz="457200" fontAlgn="base">
              <a:lnSpc>
                <a:spcPct val="110000"/>
              </a:lnSpc>
              <a:spcBef>
                <a:spcPts val="0"/>
              </a:spcBef>
              <a:spcAft>
                <a:spcPct val="0"/>
              </a:spcAft>
            </a:pPr>
            <a:r>
              <a:rPr lang="nl-NL" sz="2800" dirty="0" smtClean="0">
                <a:latin typeface="Helvetica" panose="020B0604020202020204" pitchFamily="34" charset="0"/>
                <a:ea typeface="ＭＳ Ｐゴシック" pitchFamily="-65" charset="-128"/>
                <a:cs typeface="Helvetica" panose="020B0604020202020204" pitchFamily="34" charset="0"/>
              </a:rPr>
              <a:t>Minder gemotiveerde leerlingen presteren </a:t>
            </a:r>
          </a:p>
          <a:p>
            <a:pPr marL="361950" indent="0" defTabSz="457200" fontAlgn="base">
              <a:lnSpc>
                <a:spcPct val="110000"/>
              </a:lnSpc>
              <a:spcBef>
                <a:spcPts val="0"/>
              </a:spcBef>
              <a:spcAft>
                <a:spcPct val="0"/>
              </a:spcAft>
              <a:buNone/>
            </a:pPr>
            <a:r>
              <a:rPr lang="nl-NL" sz="2800" dirty="0" smtClean="0">
                <a:latin typeface="Helvetica" panose="020B0604020202020204" pitchFamily="34" charset="0"/>
                <a:ea typeface="ＭＳ Ｐゴシック" pitchFamily="-65" charset="-128"/>
                <a:cs typeface="Helvetica" panose="020B0604020202020204" pitchFamily="34" charset="0"/>
              </a:rPr>
              <a:t>beter met </a:t>
            </a:r>
            <a:r>
              <a:rPr lang="nl-NL" sz="2800" i="1" dirty="0" smtClean="0">
                <a:latin typeface="Helvetica" panose="020B0604020202020204" pitchFamily="34" charset="0"/>
                <a:ea typeface="ＭＳ Ｐゴシック" pitchFamily="-65" charset="-128"/>
                <a:cs typeface="Helvetica" panose="020B0604020202020204" pitchFamily="34" charset="0"/>
              </a:rPr>
              <a:t>meer</a:t>
            </a:r>
            <a:r>
              <a:rPr lang="nl-NL" sz="2800" dirty="0" smtClean="0">
                <a:latin typeface="Helvetica" panose="020B0604020202020204" pitchFamily="34" charset="0"/>
                <a:ea typeface="ＭＳ Ｐゴシック" pitchFamily="-65" charset="-128"/>
                <a:cs typeface="Helvetica" panose="020B0604020202020204" pitchFamily="34" charset="0"/>
              </a:rPr>
              <a:t> tutorondersteuning</a:t>
            </a:r>
          </a:p>
          <a:p>
            <a:pPr marL="0" indent="0" defTabSz="457200" fontAlgn="base">
              <a:lnSpc>
                <a:spcPct val="110000"/>
              </a:lnSpc>
              <a:spcBef>
                <a:spcPts val="0"/>
              </a:spcBef>
              <a:spcAft>
                <a:spcPct val="0"/>
              </a:spcAft>
              <a:buNone/>
            </a:pPr>
            <a:endParaRPr lang="nl-NL" sz="2800" dirty="0" smtClean="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ＭＳ Ｐゴシック" pitchFamily="-65" charset="-128"/>
              <a:cs typeface="Helvetica" panose="020B0604020202020204" pitchFamily="34" charset="0"/>
            </a:endParaRPr>
          </a:p>
          <a:p>
            <a:pPr marL="0" indent="0" defTabSz="457200" fontAlgn="base">
              <a:lnSpc>
                <a:spcPct val="110000"/>
              </a:lnSpc>
              <a:spcBef>
                <a:spcPts val="0"/>
              </a:spcBef>
              <a:spcAft>
                <a:spcPct val="0"/>
              </a:spcAft>
              <a:buNone/>
            </a:pPr>
            <a:endParaRPr lang="nl-NL" sz="2800" dirty="0">
              <a:latin typeface="Helvetica" panose="020B0604020202020204" pitchFamily="34" charset="0"/>
              <a:ea typeface="Verdana" panose="020B0604030504040204" pitchFamily="34" charset="0"/>
              <a:cs typeface="Helvetica" panose="020B0604020202020204" pitchFamily="34" charset="0"/>
            </a:endParaRPr>
          </a:p>
        </p:txBody>
      </p:sp>
      <p:sp>
        <p:nvSpPr>
          <p:cNvPr id="5" name="Slide Number Placeholder 3"/>
          <p:cNvSpPr>
            <a:spLocks noGrp="1"/>
          </p:cNvSpPr>
          <p:nvPr>
            <p:ph type="sldNum" sz="quarter" idx="12"/>
          </p:nvPr>
        </p:nvSpPr>
        <p:spPr/>
        <p:txBody>
          <a:bodyPr/>
          <a:lstStyle/>
          <a:p>
            <a:pPr>
              <a:defRPr/>
            </a:pPr>
            <a:fld id="{853C8AF4-F274-6B41-8EAF-67548E7F9743}" type="slidenum">
              <a:rPr lang="nl-NL" smtClean="0"/>
              <a:pPr>
                <a:defRPr/>
              </a:pPr>
              <a:t>23</a:t>
            </a:fld>
            <a:endParaRPr lang="nl-NL" dirty="0"/>
          </a:p>
        </p:txBody>
      </p:sp>
      <p:grpSp>
        <p:nvGrpSpPr>
          <p:cNvPr id="6" name="Group 5"/>
          <p:cNvGrpSpPr>
            <a:grpSpLocks noChangeAspect="1"/>
          </p:cNvGrpSpPr>
          <p:nvPr/>
        </p:nvGrpSpPr>
        <p:grpSpPr>
          <a:xfrm>
            <a:off x="7569666" y="4437112"/>
            <a:ext cx="1466830" cy="1584176"/>
            <a:chOff x="4644008" y="3212976"/>
            <a:chExt cx="1800200" cy="1944216"/>
          </a:xfrm>
        </p:grpSpPr>
        <p:sp>
          <p:nvSpPr>
            <p:cNvPr id="7" name="Rounded Rectangle 6"/>
            <p:cNvSpPr/>
            <p:nvPr/>
          </p:nvSpPr>
          <p:spPr>
            <a:xfrm>
              <a:off x="4644008" y="3212976"/>
              <a:ext cx="1800200" cy="1944216"/>
            </a:xfrm>
            <a:prstGeom prst="roundRect">
              <a:avLst/>
            </a:prstGeom>
            <a:solidFill>
              <a:srgbClr val="0070C0">
                <a:alpha val="9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8" name="Picture 2" descr="\\soliscom.uu.nl\uu\Users\Nugte001\My Documents\My Pictures\Presentatieplaatjes\motivation_files\84055-200.png"/>
            <p:cNvPicPr preferRelativeResize="0">
              <a:picLocks noChangeAspect="1" noChangeArrowheads="1"/>
            </p:cNvPicPr>
            <p:nvPr/>
          </p:nvPicPr>
          <p:blipFill>
            <a:blip r:embed="rId3">
              <a:biLevel thresh="25000"/>
              <a:extLst>
                <a:ext uri="{BEBA8EAE-BF5A-486C-A8C5-ECC9F3942E4B}">
                  <a14:imgProps xmlns:a14="http://schemas.microsoft.com/office/drawing/2010/main">
                    <a14:imgLayer r:embed="rId4">
                      <a14:imgEffect>
                        <a14:artisticPhotocopy/>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4716016" y="3356992"/>
              <a:ext cx="1645384" cy="1645384"/>
            </a:xfrm>
            <a:prstGeom prst="rect">
              <a:avLst/>
            </a:prstGeom>
            <a:solidFill>
              <a:srgbClr val="0070C0"/>
            </a:solidFill>
            <a:ln>
              <a:noFill/>
              <a:round/>
            </a:ln>
            <a:effectLst/>
            <a:scene3d>
              <a:camera prst="orthographicFront"/>
              <a:lightRig rig="threePt" dir="t"/>
            </a:scene3d>
            <a:sp3d prstMaterial="matte"/>
          </p:spPr>
        </p:pic>
      </p:grpSp>
    </p:spTree>
    <p:extLst>
      <p:ext uri="{BB962C8B-B14F-4D97-AF65-F5344CB8AC3E}">
        <p14:creationId xmlns:p14="http://schemas.microsoft.com/office/powerpoint/2010/main" val="16041669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soliscom.uu.nl\uu\Users\Nugte001\My Documents\My Pictures\tutorlegeafbee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024" y="2950515"/>
            <a:ext cx="2297976" cy="227868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a:xfrm>
            <a:off x="2772000" y="990601"/>
            <a:ext cx="6048472" cy="1828800"/>
          </a:xfrm>
        </p:spPr>
        <p:txBody>
          <a:bodyPr>
            <a:normAutofit/>
          </a:bodyPr>
          <a:lstStyle/>
          <a:p>
            <a:r>
              <a:rPr lang="nl-NL" sz="3600" dirty="0" smtClean="0">
                <a:solidFill>
                  <a:schemeClr val="tx1"/>
                </a:solidFill>
                <a:latin typeface="Helvetica" panose="020B0604020202020204" pitchFamily="34" charset="0"/>
                <a:cs typeface="Helvetica" panose="020B0604020202020204" pitchFamily="34" charset="0"/>
              </a:rPr>
              <a:t>Conclusies &amp; Praktijkimplicaties</a:t>
            </a:r>
            <a:endParaRPr lang="nl-NL" sz="2800" dirty="0">
              <a:solidFill>
                <a:schemeClr val="tx1"/>
              </a:solidFill>
              <a:latin typeface="Helvetica" panose="020B0604020202020204" pitchFamily="34" charset="0"/>
              <a:cs typeface="Helvetica" panose="020B0604020202020204" pitchFamily="34" charset="0"/>
            </a:endParaRPr>
          </a:p>
        </p:txBody>
      </p:sp>
      <p:grpSp>
        <p:nvGrpSpPr>
          <p:cNvPr id="10" name="Group 9"/>
          <p:cNvGrpSpPr>
            <a:grpSpLocks noChangeAspect="1"/>
          </p:cNvGrpSpPr>
          <p:nvPr/>
        </p:nvGrpSpPr>
        <p:grpSpPr>
          <a:xfrm>
            <a:off x="5436096" y="3573016"/>
            <a:ext cx="1466830" cy="1584176"/>
            <a:chOff x="4644008" y="3212976"/>
            <a:chExt cx="1800200" cy="1944216"/>
          </a:xfrm>
        </p:grpSpPr>
        <p:sp>
          <p:nvSpPr>
            <p:cNvPr id="15" name="Rounded Rectangle 14"/>
            <p:cNvSpPr/>
            <p:nvPr/>
          </p:nvSpPr>
          <p:spPr>
            <a:xfrm>
              <a:off x="4644008" y="3212976"/>
              <a:ext cx="1800200" cy="1944216"/>
            </a:xfrm>
            <a:prstGeom prst="roundRect">
              <a:avLst/>
            </a:prstGeom>
            <a:solidFill>
              <a:srgbClr val="0070C0">
                <a:alpha val="9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6" name="Picture 2" descr="\\soliscom.uu.nl\uu\Users\Nugte001\My Documents\My Pictures\Presentatieplaatjes\motivation_files\84055-200.png"/>
            <p:cNvPicPr preferRelativeResize="0">
              <a:picLocks noChangeAspect="1" noChangeArrowheads="1"/>
            </p:cNvPicPr>
            <p:nvPr/>
          </p:nvPicPr>
          <p:blipFill>
            <a:blip r:embed="rId4">
              <a:biLevel thresh="25000"/>
              <a:extLst>
                <a:ext uri="{BEBA8EAE-BF5A-486C-A8C5-ECC9F3942E4B}">
                  <a14:imgProps xmlns:a14="http://schemas.microsoft.com/office/drawing/2010/main">
                    <a14:imgLayer r:embed="rId5">
                      <a14:imgEffect>
                        <a14:artisticPhotocopy/>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4716016" y="3356992"/>
              <a:ext cx="1645384" cy="1645384"/>
            </a:xfrm>
            <a:prstGeom prst="rect">
              <a:avLst/>
            </a:prstGeom>
            <a:solidFill>
              <a:srgbClr val="0070C0"/>
            </a:solidFill>
            <a:ln>
              <a:noFill/>
              <a:round/>
            </a:ln>
            <a:effectLst/>
            <a:scene3d>
              <a:camera prst="orthographicFront"/>
              <a:lightRig rig="threePt" dir="t"/>
            </a:scene3d>
            <a:sp3d prstMaterial="matte"/>
          </p:spPr>
        </p:pic>
      </p:grpSp>
    </p:spTree>
    <p:extLst>
      <p:ext uri="{BB962C8B-B14F-4D97-AF65-F5344CB8AC3E}">
        <p14:creationId xmlns:p14="http://schemas.microsoft.com/office/powerpoint/2010/main" val="36779592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1813862" y="4950023"/>
            <a:ext cx="5299051" cy="893931"/>
            <a:chOff x="773933" y="3626241"/>
            <a:chExt cx="5299051" cy="893931"/>
          </a:xfrm>
        </p:grpSpPr>
        <p:sp>
          <p:nvSpPr>
            <p:cNvPr id="71" name="Tekstvak 4"/>
            <p:cNvSpPr txBox="1"/>
            <p:nvPr/>
          </p:nvSpPr>
          <p:spPr>
            <a:xfrm>
              <a:off x="2613725" y="4034401"/>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err="1" smtClean="0">
                  <a:effectLst/>
                  <a:latin typeface="Calibri"/>
                  <a:ea typeface="Times New Roman"/>
                  <a:cs typeface="Times New Roman"/>
                </a:rPr>
                <a:t>Metacognitieve</a:t>
              </a:r>
              <a:r>
                <a:rPr lang="en-US" sz="1600" b="1" kern="1200" dirty="0" smtClean="0">
                  <a:effectLst/>
                  <a:latin typeface="Calibri"/>
                  <a:ea typeface="Times New Roman"/>
                  <a:cs typeface="Times New Roman"/>
                </a:rPr>
                <a:t> Tutor</a:t>
              </a:r>
              <a:endParaRPr lang="nl-NL" sz="1600" b="1" dirty="0">
                <a:effectLst/>
                <a:latin typeface="Times New Roman"/>
                <a:ea typeface="Times New Roman"/>
              </a:endParaRPr>
            </a:p>
          </p:txBody>
        </p:sp>
        <p:cxnSp>
          <p:nvCxnSpPr>
            <p:cNvPr id="72" name="Elbow Connector 71"/>
            <p:cNvCxnSpPr>
              <a:stCxn id="71" idx="1"/>
            </p:cNvCxnSpPr>
            <p:nvPr/>
          </p:nvCxnSpPr>
          <p:spPr>
            <a:xfrm rot="10800000">
              <a:off x="773933" y="3626245"/>
              <a:ext cx="1839792" cy="65104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71" idx="3"/>
            </p:cNvCxnSpPr>
            <p:nvPr/>
          </p:nvCxnSpPr>
          <p:spPr>
            <a:xfrm flipV="1">
              <a:off x="4233695" y="3626241"/>
              <a:ext cx="1839289" cy="651046"/>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chor="t">
            <a:normAutofit/>
          </a:bodyPr>
          <a:lstStyle/>
          <a:p>
            <a:pPr algn="l"/>
            <a:r>
              <a:rPr lang="en-US" sz="2800" b="1" dirty="0" err="1" smtClean="0">
                <a:latin typeface="Helvetica" pitchFamily="34" charset="0"/>
                <a:ea typeface="ＭＳ Ｐゴシック" pitchFamily="-65" charset="-128"/>
                <a:cs typeface="Verdana"/>
              </a:rPr>
              <a:t>Conclusies</a:t>
            </a:r>
            <a:endParaRPr lang="nl-NL" sz="4800" dirty="0">
              <a:latin typeface="Helvetica"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25</a:t>
            </a:fld>
            <a:endParaRPr lang="nl-NL" dirty="0"/>
          </a:p>
        </p:txBody>
      </p:sp>
      <p:cxnSp>
        <p:nvCxnSpPr>
          <p:cNvPr id="45" name="Rechte verbindingslijn met pijl 10"/>
          <p:cNvCxnSpPr/>
          <p:nvPr/>
        </p:nvCxnSpPr>
        <p:spPr>
          <a:xfrm flipV="1">
            <a:off x="2812384" y="4567844"/>
            <a:ext cx="677217" cy="7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10"/>
          <p:cNvCxnSpPr/>
          <p:nvPr/>
        </p:nvCxnSpPr>
        <p:spPr>
          <a:xfrm>
            <a:off x="5451119" y="4568632"/>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10"/>
          <p:cNvCxnSpPr/>
          <p:nvPr/>
        </p:nvCxnSpPr>
        <p:spPr>
          <a:xfrm>
            <a:off x="5451119" y="4067137"/>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27583" y="1484785"/>
            <a:ext cx="7272809" cy="3456384"/>
            <a:chOff x="-1" y="1"/>
            <a:chExt cx="5972921" cy="2580297"/>
          </a:xfrm>
        </p:grpSpPr>
        <p:cxnSp>
          <p:nvCxnSpPr>
            <p:cNvPr id="51" name="Rechte verbindingslijn met pijl 10"/>
            <p:cNvCxnSpPr/>
            <p:nvPr/>
          </p:nvCxnSpPr>
          <p:spPr>
            <a:xfrm>
              <a:off x="1620982" y="1927806"/>
              <a:ext cx="556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kstvak 4"/>
            <p:cNvSpPr txBox="1"/>
            <p:nvPr/>
          </p:nvSpPr>
          <p:spPr>
            <a:xfrm>
              <a:off x="2177158" y="1"/>
              <a:ext cx="1620000" cy="485805"/>
            </a:xfrm>
            <a:prstGeom prst="rect">
              <a:avLst/>
            </a:prstGeom>
            <a:noFill/>
            <a:ln w="25400">
              <a:solidFill>
                <a:schemeClr val="tx1"/>
              </a:solidFill>
            </a:ln>
          </p:spPr>
          <p:txBody>
            <a:bodyPr wrap="square" rtlCol="0">
              <a:noAutofit/>
            </a:bodyPr>
            <a:lstStyle/>
            <a:p>
              <a:pPr algn="ctr">
                <a:spcAft>
                  <a:spcPts val="0"/>
                </a:spcAft>
              </a:pPr>
              <a:r>
                <a:rPr lang="en-US" sz="2000" b="1" kern="1200" dirty="0" err="1" smtClean="0">
                  <a:solidFill>
                    <a:srgbClr val="000000"/>
                  </a:solidFill>
                  <a:effectLst/>
                  <a:latin typeface="Calibri"/>
                  <a:ea typeface="Times New Roman"/>
                  <a:cs typeface="Times New Roman"/>
                </a:rPr>
                <a:t>Taak</a:t>
              </a:r>
              <a:r>
                <a:rPr lang="en-US" sz="2000" b="1" kern="1200" dirty="0" smtClean="0">
                  <a:solidFill>
                    <a:srgbClr val="000000"/>
                  </a:solidFill>
                  <a:effectLst/>
                  <a:latin typeface="Calibri"/>
                  <a:ea typeface="Times New Roman"/>
                  <a:cs typeface="Times New Roman"/>
                </a:rPr>
                <a:t> </a:t>
              </a:r>
            </a:p>
            <a:p>
              <a:pPr algn="ctr">
                <a:spcAft>
                  <a:spcPts val="0"/>
                </a:spcAft>
              </a:pPr>
              <a:r>
                <a:rPr lang="en-US" sz="2000" b="1" kern="1200" dirty="0" err="1" smtClean="0">
                  <a:solidFill>
                    <a:srgbClr val="000000"/>
                  </a:solidFill>
                  <a:effectLst/>
                  <a:latin typeface="Calibri"/>
                  <a:ea typeface="Times New Roman"/>
                  <a:cs typeface="Times New Roman"/>
                </a:rPr>
                <a:t>uitvoeren</a:t>
              </a:r>
              <a:endParaRPr lang="nl-NL" sz="2000" dirty="0">
                <a:effectLst/>
                <a:latin typeface="Times New Roman"/>
                <a:ea typeface="Times New Roman"/>
              </a:endParaRPr>
            </a:p>
          </p:txBody>
        </p:sp>
        <p:cxnSp>
          <p:nvCxnSpPr>
            <p:cNvPr id="52" name="Gebogen verbindingslijn 17"/>
            <p:cNvCxnSpPr>
              <a:stCxn id="66" idx="3"/>
              <a:endCxn id="50" idx="3"/>
            </p:cNvCxnSpPr>
            <p:nvPr/>
          </p:nvCxnSpPr>
          <p:spPr>
            <a:xfrm flipH="1" flipV="1">
              <a:off x="3797158" y="242903"/>
              <a:ext cx="2175762" cy="1887061"/>
            </a:xfrm>
            <a:prstGeom prst="bentConnector3">
              <a:avLst>
                <a:gd name="adj1" fmla="val -862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 y="1249363"/>
              <a:ext cx="1620983" cy="1330935"/>
              <a:chOff x="-1" y="1249363"/>
              <a:chExt cx="1620983" cy="1330935"/>
            </a:xfrm>
          </p:grpSpPr>
          <p:sp>
            <p:nvSpPr>
              <p:cNvPr id="69" name="Tekstvak 7"/>
              <p:cNvSpPr txBox="1"/>
              <p:nvPr/>
            </p:nvSpPr>
            <p:spPr>
              <a:xfrm>
                <a:off x="-1" y="1249363"/>
                <a:ext cx="1620000" cy="429089"/>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Zelfbeoordeling</a:t>
                </a:r>
                <a:endParaRPr lang="nl-NL" sz="2000" dirty="0">
                  <a:effectLst/>
                  <a:latin typeface="Times New Roman"/>
                  <a:ea typeface="Times New Roman"/>
                </a:endParaRPr>
              </a:p>
            </p:txBody>
          </p:sp>
          <p:sp>
            <p:nvSpPr>
              <p:cNvPr id="70" name="Tekstvak 7"/>
              <p:cNvSpPr txBox="1"/>
              <p:nvPr/>
            </p:nvSpPr>
            <p:spPr>
              <a:xfrm>
                <a:off x="982" y="1678452"/>
                <a:ext cx="1620000" cy="901846"/>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a:t>
                </a:r>
                <a:endParaRPr lang="nl-NL" dirty="0" smtClean="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Mentale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inspanning</a:t>
                </a:r>
                <a:endParaRPr lang="nl-NL" dirty="0">
                  <a:effectLst/>
                  <a:latin typeface="Times New Roman"/>
                  <a:ea typeface="Times New Roman"/>
                </a:endParaRPr>
              </a:p>
            </p:txBody>
          </p:sp>
        </p:grpSp>
        <p:grpSp>
          <p:nvGrpSpPr>
            <p:cNvPr id="54" name="Group 53"/>
            <p:cNvGrpSpPr/>
            <p:nvPr/>
          </p:nvGrpSpPr>
          <p:grpSpPr>
            <a:xfrm>
              <a:off x="2177158" y="1249362"/>
              <a:ext cx="1620000" cy="1330936"/>
              <a:chOff x="2177158" y="1249362"/>
              <a:chExt cx="1620000" cy="1477688"/>
            </a:xfrm>
          </p:grpSpPr>
          <p:sp>
            <p:nvSpPr>
              <p:cNvPr id="67" name="Tekstvak 7"/>
              <p:cNvSpPr txBox="1"/>
              <p:nvPr/>
            </p:nvSpPr>
            <p:spPr>
              <a:xfrm>
                <a:off x="2177158" y="1249362"/>
                <a:ext cx="1620000" cy="477712"/>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Normen</a:t>
                </a:r>
                <a:endParaRPr lang="nl-NL" sz="2000" dirty="0">
                  <a:effectLst/>
                  <a:latin typeface="Times New Roman"/>
                  <a:ea typeface="Times New Roman"/>
                </a:endParaRPr>
              </a:p>
            </p:txBody>
          </p:sp>
          <p:sp>
            <p:nvSpPr>
              <p:cNvPr id="68" name="Tekstvak 7"/>
              <p:cNvSpPr txBox="1"/>
              <p:nvPr/>
            </p:nvSpPr>
            <p:spPr>
              <a:xfrm>
                <a:off x="2177158" y="1725765"/>
                <a:ext cx="1620000" cy="1001285"/>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Prestatiedoel</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Cognitieve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belasting</a:t>
                </a:r>
                <a:endParaRPr lang="nl-NL" dirty="0">
                  <a:effectLst/>
                  <a:latin typeface="Times New Roman"/>
                  <a:ea typeface="Times New Roman"/>
                </a:endParaRPr>
              </a:p>
            </p:txBody>
          </p:sp>
        </p:grpSp>
        <p:grpSp>
          <p:nvGrpSpPr>
            <p:cNvPr id="55" name="Group 54"/>
            <p:cNvGrpSpPr/>
            <p:nvPr/>
          </p:nvGrpSpPr>
          <p:grpSpPr>
            <a:xfrm>
              <a:off x="4352920" y="1248185"/>
              <a:ext cx="1620000" cy="1332111"/>
              <a:chOff x="4352920" y="1248185"/>
              <a:chExt cx="1620000" cy="1478992"/>
            </a:xfrm>
          </p:grpSpPr>
          <p:sp>
            <p:nvSpPr>
              <p:cNvPr id="65" name="Tekstvak 7"/>
              <p:cNvSpPr txBox="1"/>
              <p:nvPr/>
            </p:nvSpPr>
            <p:spPr>
              <a:xfrm>
                <a:off x="4352920" y="1248185"/>
                <a:ext cx="1620000" cy="477709"/>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nl-NL" sz="2000" b="1" kern="1200" dirty="0" smtClean="0">
                    <a:solidFill>
                      <a:srgbClr val="000000"/>
                    </a:solidFill>
                    <a:effectLst/>
                    <a:latin typeface="Calibri"/>
                    <a:ea typeface="Times New Roman"/>
                    <a:cs typeface="Times New Roman"/>
                  </a:rPr>
                  <a:t>Taakselectie</a:t>
                </a:r>
                <a:endParaRPr lang="nl-NL" sz="2000" dirty="0">
                  <a:effectLst/>
                  <a:latin typeface="Times New Roman"/>
                  <a:ea typeface="Times New Roman"/>
                </a:endParaRPr>
              </a:p>
            </p:txBody>
          </p:sp>
          <p:sp>
            <p:nvSpPr>
              <p:cNvPr id="66" name="Tekstvak 7"/>
              <p:cNvSpPr txBox="1"/>
              <p:nvPr/>
            </p:nvSpPr>
            <p:spPr>
              <a:xfrm>
                <a:off x="4352920" y="1727202"/>
                <a:ext cx="1620000" cy="999975"/>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Moeilijkheid</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Ondersteuning</a:t>
                </a:r>
                <a:endParaRPr lang="nl-NL" dirty="0">
                  <a:effectLst/>
                  <a:latin typeface="Times New Roman"/>
                  <a:ea typeface="Times New Roman"/>
                </a:endParaRPr>
              </a:p>
            </p:txBody>
          </p:sp>
        </p:grpSp>
        <p:cxnSp>
          <p:nvCxnSpPr>
            <p:cNvPr id="56" name="Elbow Connector 55"/>
            <p:cNvCxnSpPr>
              <a:stCxn id="50" idx="1"/>
              <a:endCxn id="69" idx="0"/>
            </p:cNvCxnSpPr>
            <p:nvPr/>
          </p:nvCxnSpPr>
          <p:spPr>
            <a:xfrm rot="10800000" flipV="1">
              <a:off x="809999" y="242903"/>
              <a:ext cx="1367159" cy="1006459"/>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3" name="Cross 32"/>
          <p:cNvSpPr/>
          <p:nvPr/>
        </p:nvSpPr>
        <p:spPr>
          <a:xfrm>
            <a:off x="5627996" y="1031818"/>
            <a:ext cx="594906" cy="576064"/>
          </a:xfrm>
          <a:prstGeom prst="plus">
            <a:avLst>
              <a:gd name="adj" fmla="val 36586"/>
            </a:avLst>
          </a:prstGeom>
          <a:solidFill>
            <a:srgbClr val="62B01E"/>
          </a:solidFill>
          <a:ln>
            <a:solidFill>
              <a:srgbClr val="62B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9" name="Group 28"/>
          <p:cNvGrpSpPr/>
          <p:nvPr/>
        </p:nvGrpSpPr>
        <p:grpSpPr>
          <a:xfrm>
            <a:off x="1815061" y="4941166"/>
            <a:ext cx="5299051" cy="893931"/>
            <a:chOff x="773933" y="3626241"/>
            <a:chExt cx="5299051" cy="893931"/>
          </a:xfrm>
        </p:grpSpPr>
        <p:sp>
          <p:nvSpPr>
            <p:cNvPr id="30" name="Tekstvak 4"/>
            <p:cNvSpPr txBox="1"/>
            <p:nvPr/>
          </p:nvSpPr>
          <p:spPr>
            <a:xfrm>
              <a:off x="2613725" y="4034401"/>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err="1" smtClean="0">
                  <a:effectLst/>
                  <a:latin typeface="Calibri"/>
                  <a:ea typeface="Times New Roman"/>
                  <a:cs typeface="Times New Roman"/>
                </a:rPr>
                <a:t>Metacognitieve</a:t>
              </a:r>
              <a:r>
                <a:rPr lang="en-US" sz="1600" b="1" kern="1200" dirty="0" smtClean="0">
                  <a:effectLst/>
                  <a:latin typeface="Calibri"/>
                  <a:ea typeface="Times New Roman"/>
                  <a:cs typeface="Times New Roman"/>
                </a:rPr>
                <a:t> Tutor</a:t>
              </a:r>
              <a:endParaRPr lang="nl-NL" sz="1600" b="1" dirty="0">
                <a:effectLst/>
                <a:latin typeface="Times New Roman"/>
                <a:ea typeface="Times New Roman"/>
              </a:endParaRPr>
            </a:p>
          </p:txBody>
        </p:sp>
        <p:cxnSp>
          <p:nvCxnSpPr>
            <p:cNvPr id="34" name="Elbow Connector 33"/>
            <p:cNvCxnSpPr>
              <a:stCxn id="30" idx="1"/>
              <a:endCxn id="70" idx="2"/>
            </p:cNvCxnSpPr>
            <p:nvPr/>
          </p:nvCxnSpPr>
          <p:spPr>
            <a:xfrm rot="10800000">
              <a:off x="773933" y="3626245"/>
              <a:ext cx="1839792" cy="65104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0" idx="3"/>
              <a:endCxn id="66" idx="2"/>
            </p:cNvCxnSpPr>
            <p:nvPr/>
          </p:nvCxnSpPr>
          <p:spPr>
            <a:xfrm flipV="1">
              <a:off x="4233695" y="3626241"/>
              <a:ext cx="1839289" cy="651046"/>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6299030" y="733421"/>
            <a:ext cx="646794" cy="1014579"/>
          </a:xfrm>
          <a:prstGeom prst="rect">
            <a:avLst/>
          </a:prstGeom>
        </p:spPr>
      </p:pic>
      <p:pic>
        <p:nvPicPr>
          <p:cNvPr id="74" name="Picture 73"/>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5451118" y="5358183"/>
            <a:ext cx="607909" cy="490364"/>
          </a:xfrm>
          <a:prstGeom prst="rect">
            <a:avLst/>
          </a:prstGeom>
        </p:spPr>
      </p:pic>
      <p:pic>
        <p:nvPicPr>
          <p:cNvPr id="75" name="Picture 74"/>
          <p:cNvPicPr>
            <a:picLocks noChangeAspect="1"/>
          </p:cNvPicPr>
          <p:nvPr/>
        </p:nvPicPr>
        <p:blipFill>
          <a:blip r:embed="rId5" cstate="print">
            <a:biLevel thresh="50000"/>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3059832" y="5344491"/>
            <a:ext cx="504056" cy="504056"/>
          </a:xfrm>
          <a:prstGeom prst="rect">
            <a:avLst/>
          </a:prstGeom>
        </p:spPr>
      </p:pic>
      <p:grpSp>
        <p:nvGrpSpPr>
          <p:cNvPr id="38" name="Group 37"/>
          <p:cNvGrpSpPr/>
          <p:nvPr/>
        </p:nvGrpSpPr>
        <p:grpSpPr>
          <a:xfrm>
            <a:off x="1815061" y="4941170"/>
            <a:ext cx="3476550" cy="893927"/>
            <a:chOff x="758063" y="3791518"/>
            <a:chExt cx="3476550" cy="893927"/>
          </a:xfrm>
        </p:grpSpPr>
        <p:sp>
          <p:nvSpPr>
            <p:cNvPr id="59" name="Tekstvak 4"/>
            <p:cNvSpPr txBox="1"/>
            <p:nvPr/>
          </p:nvSpPr>
          <p:spPr>
            <a:xfrm>
              <a:off x="2614643" y="4199674"/>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dirty="0" err="1" smtClean="0">
                  <a:latin typeface="Calibri"/>
                  <a:ea typeface="Times New Roman"/>
                  <a:cs typeface="Times New Roman"/>
                </a:rPr>
                <a:t>Specifieke</a:t>
              </a:r>
              <a:r>
                <a:rPr lang="en-US" sz="1600" b="1" dirty="0" smtClean="0">
                  <a:latin typeface="Calibri"/>
                  <a:ea typeface="Times New Roman"/>
                  <a:cs typeface="Times New Roman"/>
                </a:rPr>
                <a:t> Feedback</a:t>
              </a:r>
              <a:endParaRPr lang="nl-NL" sz="1600" b="1" dirty="0">
                <a:effectLst/>
                <a:latin typeface="Times New Roman"/>
                <a:ea typeface="Times New Roman"/>
              </a:endParaRPr>
            </a:p>
          </p:txBody>
        </p:sp>
        <p:cxnSp>
          <p:nvCxnSpPr>
            <p:cNvPr id="60" name="Elbow Connector 59"/>
            <p:cNvCxnSpPr>
              <a:stCxn id="59" idx="1"/>
            </p:cNvCxnSpPr>
            <p:nvPr/>
          </p:nvCxnSpPr>
          <p:spPr>
            <a:xfrm rot="10800000">
              <a:off x="758063" y="3791518"/>
              <a:ext cx="1856580" cy="65104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3671641" y="4941166"/>
            <a:ext cx="3442471" cy="902788"/>
            <a:chOff x="2614643" y="3782657"/>
            <a:chExt cx="3442471" cy="902788"/>
          </a:xfrm>
        </p:grpSpPr>
        <p:sp>
          <p:nvSpPr>
            <p:cNvPr id="62" name="Tekstvak 4"/>
            <p:cNvSpPr txBox="1"/>
            <p:nvPr/>
          </p:nvSpPr>
          <p:spPr>
            <a:xfrm>
              <a:off x="2614643" y="4199674"/>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err="1" smtClean="0">
                  <a:effectLst/>
                  <a:latin typeface="Calibri"/>
                  <a:ea typeface="Times New Roman"/>
                  <a:cs typeface="Times New Roman"/>
                </a:rPr>
                <a:t>Algemeen</a:t>
              </a:r>
              <a:r>
                <a:rPr lang="en-US" sz="1600" b="1" kern="1200" dirty="0" smtClean="0">
                  <a:effectLst/>
                  <a:latin typeface="Calibri"/>
                  <a:ea typeface="Times New Roman"/>
                  <a:cs typeface="Times New Roman"/>
                </a:rPr>
                <a:t> </a:t>
              </a:r>
              <a:r>
                <a:rPr lang="en-US" sz="1600" b="1" kern="1200" dirty="0" err="1" smtClean="0">
                  <a:effectLst/>
                  <a:latin typeface="Calibri"/>
                  <a:ea typeface="Times New Roman"/>
                  <a:cs typeface="Times New Roman"/>
                </a:rPr>
                <a:t>Advies</a:t>
              </a:r>
              <a:endParaRPr lang="nl-NL" sz="1600" b="1" dirty="0">
                <a:effectLst/>
                <a:latin typeface="Times New Roman"/>
                <a:ea typeface="Times New Roman"/>
              </a:endParaRPr>
            </a:p>
          </p:txBody>
        </p:sp>
        <p:cxnSp>
          <p:nvCxnSpPr>
            <p:cNvPr id="63" name="Elbow Connector 62"/>
            <p:cNvCxnSpPr>
              <a:stCxn id="62" idx="3"/>
            </p:cNvCxnSpPr>
            <p:nvPr/>
          </p:nvCxnSpPr>
          <p:spPr>
            <a:xfrm flipV="1">
              <a:off x="4234613" y="3782657"/>
              <a:ext cx="1822501" cy="65990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40" name="Cross 39"/>
          <p:cNvSpPr/>
          <p:nvPr/>
        </p:nvSpPr>
        <p:spPr>
          <a:xfrm>
            <a:off x="7236296" y="5013176"/>
            <a:ext cx="594906" cy="576064"/>
          </a:xfrm>
          <a:prstGeom prst="plus">
            <a:avLst>
              <a:gd name="adj" fmla="val 36586"/>
            </a:avLst>
          </a:prstGeom>
          <a:solidFill>
            <a:srgbClr val="62B01E"/>
          </a:solidFill>
          <a:ln>
            <a:solidFill>
              <a:srgbClr val="62B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4181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par>
                                <p:cTn id="9" presetID="1" presetClass="entr" presetSubtype="0"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subTnLst>
                                    <p:set>
                                      <p:cBhvr override="childStyle">
                                        <p:cTn dur="1" fill="hold" display="0" masterRel="nextClick" afterEffect="1"/>
                                        <p:tgtEl>
                                          <p:spTgt spid="7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subTnLst>
                                    <p:set>
                                      <p:cBhvr override="childStyle">
                                        <p:cTn dur="1" fill="hold" display="0" masterRel="nextClick" afterEffect="1"/>
                                        <p:tgtEl>
                                          <p:spTgt spid="61"/>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subTnLst>
                                    <p:set>
                                      <p:cBhvr override="childStyle">
                                        <p:cTn dur="1" fill="hold" display="0" masterRel="nextClick" afterEffect="1"/>
                                        <p:tgtEl>
                                          <p:spTgt spid="7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1813862" y="4950023"/>
            <a:ext cx="5299051" cy="893931"/>
            <a:chOff x="773933" y="3626241"/>
            <a:chExt cx="5299051" cy="893931"/>
          </a:xfrm>
        </p:grpSpPr>
        <p:sp>
          <p:nvSpPr>
            <p:cNvPr id="71" name="Tekstvak 4"/>
            <p:cNvSpPr txBox="1"/>
            <p:nvPr/>
          </p:nvSpPr>
          <p:spPr>
            <a:xfrm>
              <a:off x="2613725" y="4034401"/>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err="1" smtClean="0">
                  <a:effectLst/>
                  <a:latin typeface="Calibri"/>
                  <a:ea typeface="Times New Roman"/>
                  <a:cs typeface="Times New Roman"/>
                </a:rPr>
                <a:t>Metacognitieve</a:t>
              </a:r>
              <a:r>
                <a:rPr lang="en-US" sz="1600" b="1" kern="1200" dirty="0" smtClean="0">
                  <a:effectLst/>
                  <a:latin typeface="Calibri"/>
                  <a:ea typeface="Times New Roman"/>
                  <a:cs typeface="Times New Roman"/>
                </a:rPr>
                <a:t> Tutor</a:t>
              </a:r>
              <a:endParaRPr lang="nl-NL" sz="1600" b="1" dirty="0">
                <a:effectLst/>
                <a:latin typeface="Times New Roman"/>
                <a:ea typeface="Times New Roman"/>
              </a:endParaRPr>
            </a:p>
          </p:txBody>
        </p:sp>
        <p:cxnSp>
          <p:nvCxnSpPr>
            <p:cNvPr id="72" name="Elbow Connector 71"/>
            <p:cNvCxnSpPr>
              <a:stCxn id="71" idx="1"/>
            </p:cNvCxnSpPr>
            <p:nvPr/>
          </p:nvCxnSpPr>
          <p:spPr>
            <a:xfrm rot="10800000">
              <a:off x="773933" y="3626245"/>
              <a:ext cx="1839792" cy="65104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71" idx="3"/>
            </p:cNvCxnSpPr>
            <p:nvPr/>
          </p:nvCxnSpPr>
          <p:spPr>
            <a:xfrm flipV="1">
              <a:off x="4233695" y="3626241"/>
              <a:ext cx="1839289" cy="651046"/>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chor="t">
            <a:normAutofit/>
          </a:bodyPr>
          <a:lstStyle/>
          <a:p>
            <a:pPr algn="l"/>
            <a:r>
              <a:rPr lang="en-US" sz="2800" b="1" dirty="0" err="1">
                <a:latin typeface="Helvetica" pitchFamily="34" charset="0"/>
                <a:ea typeface="ＭＳ Ｐゴシック" pitchFamily="-65" charset="-128"/>
                <a:cs typeface="Verdana"/>
              </a:rPr>
              <a:t>Praktijkimplicaties</a:t>
            </a:r>
            <a:endParaRPr lang="nl-NL" sz="4800" dirty="0">
              <a:latin typeface="Helvetica"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26</a:t>
            </a:fld>
            <a:endParaRPr lang="nl-NL" dirty="0"/>
          </a:p>
        </p:txBody>
      </p:sp>
      <p:cxnSp>
        <p:nvCxnSpPr>
          <p:cNvPr id="45" name="Rechte verbindingslijn met pijl 10"/>
          <p:cNvCxnSpPr/>
          <p:nvPr/>
        </p:nvCxnSpPr>
        <p:spPr>
          <a:xfrm flipV="1">
            <a:off x="2812384" y="4567844"/>
            <a:ext cx="677217" cy="7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10"/>
          <p:cNvCxnSpPr/>
          <p:nvPr/>
        </p:nvCxnSpPr>
        <p:spPr>
          <a:xfrm>
            <a:off x="5451119" y="4568632"/>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10"/>
          <p:cNvCxnSpPr/>
          <p:nvPr/>
        </p:nvCxnSpPr>
        <p:spPr>
          <a:xfrm>
            <a:off x="5451119" y="4067137"/>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Rechte verbindingslijn met pijl 10"/>
          <p:cNvCxnSpPr/>
          <p:nvPr/>
        </p:nvCxnSpPr>
        <p:spPr>
          <a:xfrm>
            <a:off x="2801341" y="4067137"/>
            <a:ext cx="67721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kstvak 4"/>
          <p:cNvSpPr txBox="1"/>
          <p:nvPr/>
        </p:nvSpPr>
        <p:spPr>
          <a:xfrm>
            <a:off x="3478558" y="1484785"/>
            <a:ext cx="1972561" cy="650750"/>
          </a:xfrm>
          <a:prstGeom prst="rect">
            <a:avLst/>
          </a:prstGeom>
          <a:noFill/>
          <a:ln w="25400">
            <a:solidFill>
              <a:schemeClr val="tx1"/>
            </a:solidFill>
          </a:ln>
        </p:spPr>
        <p:txBody>
          <a:bodyPr wrap="square" rtlCol="0">
            <a:noAutofit/>
          </a:bodyPr>
          <a:lstStyle/>
          <a:p>
            <a:pPr algn="ctr">
              <a:spcAft>
                <a:spcPts val="0"/>
              </a:spcAft>
            </a:pPr>
            <a:r>
              <a:rPr lang="en-US" sz="2000" b="1" kern="1200" dirty="0" err="1" smtClean="0">
                <a:solidFill>
                  <a:srgbClr val="000000"/>
                </a:solidFill>
                <a:effectLst/>
                <a:latin typeface="Calibri"/>
                <a:ea typeface="Times New Roman"/>
                <a:cs typeface="Times New Roman"/>
              </a:rPr>
              <a:t>Taak</a:t>
            </a:r>
            <a:r>
              <a:rPr lang="en-US" sz="2000" b="1" kern="1200" dirty="0" smtClean="0">
                <a:solidFill>
                  <a:srgbClr val="000000"/>
                </a:solidFill>
                <a:effectLst/>
                <a:latin typeface="Calibri"/>
                <a:ea typeface="Times New Roman"/>
                <a:cs typeface="Times New Roman"/>
              </a:rPr>
              <a:t> </a:t>
            </a:r>
          </a:p>
          <a:p>
            <a:pPr algn="ctr">
              <a:spcAft>
                <a:spcPts val="0"/>
              </a:spcAft>
            </a:pPr>
            <a:r>
              <a:rPr lang="en-US" sz="2000" b="1" kern="1200" dirty="0" err="1" smtClean="0">
                <a:solidFill>
                  <a:srgbClr val="000000"/>
                </a:solidFill>
                <a:effectLst/>
                <a:latin typeface="Calibri"/>
                <a:ea typeface="Times New Roman"/>
                <a:cs typeface="Times New Roman"/>
              </a:rPr>
              <a:t>uitvoeren</a:t>
            </a:r>
            <a:endParaRPr lang="nl-NL" sz="2000" dirty="0">
              <a:effectLst/>
              <a:latin typeface="Times New Roman"/>
              <a:ea typeface="Times New Roman"/>
            </a:endParaRPr>
          </a:p>
        </p:txBody>
      </p:sp>
      <p:cxnSp>
        <p:nvCxnSpPr>
          <p:cNvPr id="52" name="Gebogen verbindingslijn 17"/>
          <p:cNvCxnSpPr>
            <a:stCxn id="66" idx="3"/>
            <a:endCxn id="50" idx="3"/>
          </p:cNvCxnSpPr>
          <p:nvPr/>
        </p:nvCxnSpPr>
        <p:spPr>
          <a:xfrm flipH="1" flipV="1">
            <a:off x="5451118" y="1810159"/>
            <a:ext cx="2649274" cy="2527774"/>
          </a:xfrm>
          <a:prstGeom prst="bentConnector3">
            <a:avLst>
              <a:gd name="adj1" fmla="val -862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kstvak 7"/>
          <p:cNvSpPr txBox="1"/>
          <p:nvPr/>
        </p:nvSpPr>
        <p:spPr>
          <a:xfrm>
            <a:off x="827583" y="3158342"/>
            <a:ext cx="1972561" cy="574777"/>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Zelfbeoordeling</a:t>
            </a:r>
            <a:endParaRPr lang="nl-NL" sz="2000" dirty="0">
              <a:effectLst/>
              <a:latin typeface="Times New Roman"/>
              <a:ea typeface="Times New Roman"/>
            </a:endParaRPr>
          </a:p>
        </p:txBody>
      </p:sp>
      <p:sp>
        <p:nvSpPr>
          <p:cNvPr id="70" name="Tekstvak 7"/>
          <p:cNvSpPr txBox="1"/>
          <p:nvPr/>
        </p:nvSpPr>
        <p:spPr>
          <a:xfrm>
            <a:off x="828780" y="3733119"/>
            <a:ext cx="1972561" cy="1208050"/>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a:t>
            </a:r>
            <a:endParaRPr lang="nl-NL" dirty="0" smtClean="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Mentale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inspanning</a:t>
            </a:r>
            <a:endParaRPr lang="nl-NL" dirty="0">
              <a:effectLst/>
              <a:latin typeface="Times New Roman"/>
              <a:ea typeface="Times New Roman"/>
            </a:endParaRPr>
          </a:p>
        </p:txBody>
      </p:sp>
      <p:grpSp>
        <p:nvGrpSpPr>
          <p:cNvPr id="54" name="Group 53"/>
          <p:cNvGrpSpPr/>
          <p:nvPr/>
        </p:nvGrpSpPr>
        <p:grpSpPr>
          <a:xfrm>
            <a:off x="3478558" y="3158341"/>
            <a:ext cx="1972561" cy="1782828"/>
            <a:chOff x="2177158" y="1249362"/>
            <a:chExt cx="1620000" cy="1477688"/>
          </a:xfrm>
        </p:grpSpPr>
        <p:sp>
          <p:nvSpPr>
            <p:cNvPr id="67" name="Tekstvak 7"/>
            <p:cNvSpPr txBox="1"/>
            <p:nvPr/>
          </p:nvSpPr>
          <p:spPr>
            <a:xfrm>
              <a:off x="2177158" y="1249362"/>
              <a:ext cx="1620000" cy="477712"/>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Normen</a:t>
              </a:r>
              <a:endParaRPr lang="nl-NL" sz="2000" dirty="0">
                <a:effectLst/>
                <a:latin typeface="Times New Roman"/>
                <a:ea typeface="Times New Roman"/>
              </a:endParaRPr>
            </a:p>
          </p:txBody>
        </p:sp>
        <p:sp>
          <p:nvSpPr>
            <p:cNvPr id="68" name="Tekstvak 7"/>
            <p:cNvSpPr txBox="1"/>
            <p:nvPr/>
          </p:nvSpPr>
          <p:spPr>
            <a:xfrm>
              <a:off x="2177158" y="1725765"/>
              <a:ext cx="1620000" cy="1001285"/>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Prestatiedoel</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Cognitieve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belasting</a:t>
              </a:r>
              <a:endParaRPr lang="nl-NL" dirty="0">
                <a:effectLst/>
                <a:latin typeface="Times New Roman"/>
                <a:ea typeface="Times New Roman"/>
              </a:endParaRPr>
            </a:p>
          </p:txBody>
        </p:sp>
      </p:grpSp>
      <p:sp>
        <p:nvSpPr>
          <p:cNvPr id="65" name="Tekstvak 7"/>
          <p:cNvSpPr txBox="1"/>
          <p:nvPr/>
        </p:nvSpPr>
        <p:spPr>
          <a:xfrm>
            <a:off x="6127831" y="3156764"/>
            <a:ext cx="1972561" cy="576355"/>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nl-NL" sz="2000" b="1" kern="1200" dirty="0" smtClean="0">
                <a:solidFill>
                  <a:srgbClr val="000000"/>
                </a:solidFill>
                <a:effectLst/>
                <a:latin typeface="Calibri"/>
                <a:ea typeface="Times New Roman"/>
                <a:cs typeface="Times New Roman"/>
              </a:rPr>
              <a:t>Taakselectie</a:t>
            </a:r>
            <a:endParaRPr lang="nl-NL" sz="2000" dirty="0">
              <a:effectLst/>
              <a:latin typeface="Times New Roman"/>
              <a:ea typeface="Times New Roman"/>
            </a:endParaRPr>
          </a:p>
        </p:txBody>
      </p:sp>
      <p:sp>
        <p:nvSpPr>
          <p:cNvPr id="66" name="Tekstvak 7"/>
          <p:cNvSpPr txBox="1"/>
          <p:nvPr/>
        </p:nvSpPr>
        <p:spPr>
          <a:xfrm>
            <a:off x="6127831" y="3734697"/>
            <a:ext cx="1972561" cy="1206469"/>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Moeilijkheid</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Ondersteuning</a:t>
            </a:r>
            <a:endParaRPr lang="nl-NL" dirty="0">
              <a:effectLst/>
              <a:latin typeface="Times New Roman"/>
              <a:ea typeface="Times New Roman"/>
            </a:endParaRPr>
          </a:p>
        </p:txBody>
      </p:sp>
      <p:cxnSp>
        <p:nvCxnSpPr>
          <p:cNvPr id="56" name="Elbow Connector 55"/>
          <p:cNvCxnSpPr>
            <a:stCxn id="50" idx="1"/>
            <a:endCxn id="69" idx="0"/>
          </p:cNvCxnSpPr>
          <p:nvPr/>
        </p:nvCxnSpPr>
        <p:spPr>
          <a:xfrm rot="10800000" flipV="1">
            <a:off x="1813863" y="1810159"/>
            <a:ext cx="1664694" cy="1348182"/>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Cross 32"/>
          <p:cNvSpPr/>
          <p:nvPr/>
        </p:nvSpPr>
        <p:spPr>
          <a:xfrm>
            <a:off x="5627996" y="1031818"/>
            <a:ext cx="594906" cy="576064"/>
          </a:xfrm>
          <a:prstGeom prst="plus">
            <a:avLst>
              <a:gd name="adj" fmla="val 36586"/>
            </a:avLst>
          </a:prstGeom>
          <a:solidFill>
            <a:srgbClr val="62B01E"/>
          </a:solidFill>
          <a:ln>
            <a:solidFill>
              <a:srgbClr val="62B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29" name="Group 28"/>
          <p:cNvGrpSpPr/>
          <p:nvPr/>
        </p:nvGrpSpPr>
        <p:grpSpPr>
          <a:xfrm>
            <a:off x="1815061" y="4941166"/>
            <a:ext cx="5299051" cy="893931"/>
            <a:chOff x="773933" y="3626241"/>
            <a:chExt cx="5299051" cy="893931"/>
          </a:xfrm>
        </p:grpSpPr>
        <p:sp>
          <p:nvSpPr>
            <p:cNvPr id="30" name="Tekstvak 4"/>
            <p:cNvSpPr txBox="1"/>
            <p:nvPr/>
          </p:nvSpPr>
          <p:spPr>
            <a:xfrm>
              <a:off x="2613725" y="4034401"/>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err="1" smtClean="0">
                  <a:effectLst/>
                  <a:latin typeface="Calibri"/>
                  <a:ea typeface="Times New Roman"/>
                  <a:cs typeface="Times New Roman"/>
                </a:rPr>
                <a:t>Metacognitieve</a:t>
              </a:r>
              <a:r>
                <a:rPr lang="en-US" sz="1600" b="1" kern="1200" dirty="0" smtClean="0">
                  <a:effectLst/>
                  <a:latin typeface="Calibri"/>
                  <a:ea typeface="Times New Roman"/>
                  <a:cs typeface="Times New Roman"/>
                </a:rPr>
                <a:t> Tutor</a:t>
              </a:r>
              <a:endParaRPr lang="nl-NL" sz="1600" b="1" dirty="0">
                <a:effectLst/>
                <a:latin typeface="Times New Roman"/>
                <a:ea typeface="Times New Roman"/>
              </a:endParaRPr>
            </a:p>
          </p:txBody>
        </p:sp>
        <p:cxnSp>
          <p:nvCxnSpPr>
            <p:cNvPr id="34" name="Elbow Connector 33"/>
            <p:cNvCxnSpPr>
              <a:stCxn id="30" idx="1"/>
              <a:endCxn id="70" idx="2"/>
            </p:cNvCxnSpPr>
            <p:nvPr/>
          </p:nvCxnSpPr>
          <p:spPr>
            <a:xfrm rot="10800000">
              <a:off x="773933" y="3626245"/>
              <a:ext cx="1839792" cy="65104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0" idx="3"/>
              <a:endCxn id="66" idx="2"/>
            </p:cNvCxnSpPr>
            <p:nvPr/>
          </p:nvCxnSpPr>
          <p:spPr>
            <a:xfrm flipV="1">
              <a:off x="4233695" y="3626241"/>
              <a:ext cx="1839289" cy="651046"/>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6299030" y="733421"/>
            <a:ext cx="646794" cy="1014579"/>
          </a:xfrm>
          <a:prstGeom prst="rect">
            <a:avLst/>
          </a:prstGeom>
        </p:spPr>
      </p:pic>
      <p:sp>
        <p:nvSpPr>
          <p:cNvPr id="40" name="Cross 39"/>
          <p:cNvSpPr/>
          <p:nvPr/>
        </p:nvSpPr>
        <p:spPr>
          <a:xfrm>
            <a:off x="7236296" y="5013176"/>
            <a:ext cx="594906" cy="576064"/>
          </a:xfrm>
          <a:prstGeom prst="plus">
            <a:avLst>
              <a:gd name="adj" fmla="val 36586"/>
            </a:avLst>
          </a:prstGeom>
          <a:solidFill>
            <a:srgbClr val="62B01E"/>
          </a:solidFill>
          <a:ln>
            <a:solidFill>
              <a:srgbClr val="62B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318709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3"/>
                                        </p:tgtEl>
                                      </p:cBhvr>
                                    </p:animEffect>
                                    <p:anim calcmode="lin" valueType="num">
                                      <p:cBhvr>
                                        <p:cTn id="7" dur="1000"/>
                                        <p:tgtEl>
                                          <p:spTgt spid="33"/>
                                        </p:tgtEl>
                                        <p:attrNameLst>
                                          <p:attrName>ppt_x</p:attrName>
                                        </p:attrNameLst>
                                      </p:cBhvr>
                                      <p:tavLst>
                                        <p:tav tm="0">
                                          <p:val>
                                            <p:strVal val="ppt_x"/>
                                          </p:val>
                                        </p:tav>
                                        <p:tav tm="100000">
                                          <p:val>
                                            <p:strVal val="ppt_x"/>
                                          </p:val>
                                        </p:tav>
                                      </p:tavLst>
                                    </p:anim>
                                    <p:anim calcmode="lin" valueType="num">
                                      <p:cBhvr>
                                        <p:cTn id="8" dur="1000"/>
                                        <p:tgtEl>
                                          <p:spTgt spid="33"/>
                                        </p:tgtEl>
                                        <p:attrNameLst>
                                          <p:attrName>ppt_y</p:attrName>
                                        </p:attrNameLst>
                                      </p:cBhvr>
                                      <p:tavLst>
                                        <p:tav tm="0">
                                          <p:val>
                                            <p:strVal val="ppt_y"/>
                                          </p:val>
                                        </p:tav>
                                        <p:tav tm="100000">
                                          <p:val>
                                            <p:strVal val="ppt_y+.1"/>
                                          </p:val>
                                        </p:tav>
                                      </p:tavLst>
                                    </p:anim>
                                    <p:set>
                                      <p:cBhvr>
                                        <p:cTn id="9" dur="1" fill="hold">
                                          <p:stCondLst>
                                            <p:cond delay="999"/>
                                          </p:stCondLst>
                                        </p:cTn>
                                        <p:tgtEl>
                                          <p:spTgt spid="33"/>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39"/>
                                        </p:tgtEl>
                                      </p:cBhvr>
                                    </p:animEffect>
                                    <p:anim calcmode="lin" valueType="num">
                                      <p:cBhvr>
                                        <p:cTn id="12" dur="1000"/>
                                        <p:tgtEl>
                                          <p:spTgt spid="39"/>
                                        </p:tgtEl>
                                        <p:attrNameLst>
                                          <p:attrName>ppt_x</p:attrName>
                                        </p:attrNameLst>
                                      </p:cBhvr>
                                      <p:tavLst>
                                        <p:tav tm="0">
                                          <p:val>
                                            <p:strVal val="ppt_x"/>
                                          </p:val>
                                        </p:tav>
                                        <p:tav tm="100000">
                                          <p:val>
                                            <p:strVal val="ppt_x"/>
                                          </p:val>
                                        </p:tav>
                                      </p:tavLst>
                                    </p:anim>
                                    <p:anim calcmode="lin" valueType="num">
                                      <p:cBhvr>
                                        <p:cTn id="13" dur="1000"/>
                                        <p:tgtEl>
                                          <p:spTgt spid="39"/>
                                        </p:tgtEl>
                                        <p:attrNameLst>
                                          <p:attrName>ppt_y</p:attrName>
                                        </p:attrNameLst>
                                      </p:cBhvr>
                                      <p:tavLst>
                                        <p:tav tm="0">
                                          <p:val>
                                            <p:strVal val="ppt_y"/>
                                          </p:val>
                                        </p:tav>
                                        <p:tav tm="100000">
                                          <p:val>
                                            <p:strVal val="ppt_y+.1"/>
                                          </p:val>
                                        </p:tav>
                                      </p:tavLst>
                                    </p:anim>
                                    <p:set>
                                      <p:cBhvr>
                                        <p:cTn id="14" dur="1" fill="hold">
                                          <p:stCondLst>
                                            <p:cond delay="999"/>
                                          </p:stCondLst>
                                        </p:cTn>
                                        <p:tgtEl>
                                          <p:spTgt spid="39"/>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54"/>
                                        </p:tgtEl>
                                      </p:cBhvr>
                                    </p:animEffect>
                                    <p:anim calcmode="lin" valueType="num">
                                      <p:cBhvr>
                                        <p:cTn id="17" dur="1000"/>
                                        <p:tgtEl>
                                          <p:spTgt spid="54"/>
                                        </p:tgtEl>
                                        <p:attrNameLst>
                                          <p:attrName>ppt_x</p:attrName>
                                        </p:attrNameLst>
                                      </p:cBhvr>
                                      <p:tavLst>
                                        <p:tav tm="0">
                                          <p:val>
                                            <p:strVal val="ppt_x"/>
                                          </p:val>
                                        </p:tav>
                                        <p:tav tm="100000">
                                          <p:val>
                                            <p:strVal val="ppt_x"/>
                                          </p:val>
                                        </p:tav>
                                      </p:tavLst>
                                    </p:anim>
                                    <p:anim calcmode="lin" valueType="num">
                                      <p:cBhvr>
                                        <p:cTn id="18" dur="1000"/>
                                        <p:tgtEl>
                                          <p:spTgt spid="54"/>
                                        </p:tgtEl>
                                        <p:attrNameLst>
                                          <p:attrName>ppt_y</p:attrName>
                                        </p:attrNameLst>
                                      </p:cBhvr>
                                      <p:tavLst>
                                        <p:tav tm="0">
                                          <p:val>
                                            <p:strVal val="ppt_y"/>
                                          </p:val>
                                        </p:tav>
                                        <p:tav tm="100000">
                                          <p:val>
                                            <p:strVal val="ppt_y+.1"/>
                                          </p:val>
                                        </p:tav>
                                      </p:tavLst>
                                    </p:anim>
                                    <p:set>
                                      <p:cBhvr>
                                        <p:cTn id="19" dur="1" fill="hold">
                                          <p:stCondLst>
                                            <p:cond delay="999"/>
                                          </p:stCondLst>
                                        </p:cTn>
                                        <p:tgtEl>
                                          <p:spTgt spid="54"/>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40"/>
                                        </p:tgtEl>
                                      </p:cBhvr>
                                    </p:animEffect>
                                    <p:anim calcmode="lin" valueType="num">
                                      <p:cBhvr>
                                        <p:cTn id="22" dur="1000"/>
                                        <p:tgtEl>
                                          <p:spTgt spid="40"/>
                                        </p:tgtEl>
                                        <p:attrNameLst>
                                          <p:attrName>ppt_x</p:attrName>
                                        </p:attrNameLst>
                                      </p:cBhvr>
                                      <p:tavLst>
                                        <p:tav tm="0">
                                          <p:val>
                                            <p:strVal val="ppt_x"/>
                                          </p:val>
                                        </p:tav>
                                        <p:tav tm="100000">
                                          <p:val>
                                            <p:strVal val="ppt_x"/>
                                          </p:val>
                                        </p:tav>
                                      </p:tavLst>
                                    </p:anim>
                                    <p:anim calcmode="lin" valueType="num">
                                      <p:cBhvr>
                                        <p:cTn id="23" dur="1000"/>
                                        <p:tgtEl>
                                          <p:spTgt spid="40"/>
                                        </p:tgtEl>
                                        <p:attrNameLst>
                                          <p:attrName>ppt_y</p:attrName>
                                        </p:attrNameLst>
                                      </p:cBhvr>
                                      <p:tavLst>
                                        <p:tav tm="0">
                                          <p:val>
                                            <p:strVal val="ppt_y"/>
                                          </p:val>
                                        </p:tav>
                                        <p:tav tm="100000">
                                          <p:val>
                                            <p:strVal val="ppt_y+.1"/>
                                          </p:val>
                                        </p:tav>
                                      </p:tavLst>
                                    </p:anim>
                                    <p:set>
                                      <p:cBhvr>
                                        <p:cTn id="24" dur="1" fill="hold">
                                          <p:stCondLst>
                                            <p:cond delay="999"/>
                                          </p:stCondLst>
                                        </p:cTn>
                                        <p:tgtEl>
                                          <p:spTgt spid="40"/>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69"/>
                                        </p:tgtEl>
                                      </p:cBhvr>
                                    </p:animEffect>
                                    <p:anim calcmode="lin" valueType="num">
                                      <p:cBhvr>
                                        <p:cTn id="27" dur="1000"/>
                                        <p:tgtEl>
                                          <p:spTgt spid="69"/>
                                        </p:tgtEl>
                                        <p:attrNameLst>
                                          <p:attrName>ppt_x</p:attrName>
                                        </p:attrNameLst>
                                      </p:cBhvr>
                                      <p:tavLst>
                                        <p:tav tm="0">
                                          <p:val>
                                            <p:strVal val="ppt_x"/>
                                          </p:val>
                                        </p:tav>
                                        <p:tav tm="100000">
                                          <p:val>
                                            <p:strVal val="ppt_x"/>
                                          </p:val>
                                        </p:tav>
                                      </p:tavLst>
                                    </p:anim>
                                    <p:anim calcmode="lin" valueType="num">
                                      <p:cBhvr>
                                        <p:cTn id="28" dur="1000"/>
                                        <p:tgtEl>
                                          <p:spTgt spid="69"/>
                                        </p:tgtEl>
                                        <p:attrNameLst>
                                          <p:attrName>ppt_y</p:attrName>
                                        </p:attrNameLst>
                                      </p:cBhvr>
                                      <p:tavLst>
                                        <p:tav tm="0">
                                          <p:val>
                                            <p:strVal val="ppt_y"/>
                                          </p:val>
                                        </p:tav>
                                        <p:tav tm="100000">
                                          <p:val>
                                            <p:strVal val="ppt_y+.1"/>
                                          </p:val>
                                        </p:tav>
                                      </p:tavLst>
                                    </p:anim>
                                    <p:set>
                                      <p:cBhvr>
                                        <p:cTn id="29" dur="1" fill="hold">
                                          <p:stCondLst>
                                            <p:cond delay="999"/>
                                          </p:stCondLst>
                                        </p:cTn>
                                        <p:tgtEl>
                                          <p:spTgt spid="69"/>
                                        </p:tgtEl>
                                        <p:attrNameLst>
                                          <p:attrName>style.visibility</p:attrName>
                                        </p:attrNameLst>
                                      </p:cBhvr>
                                      <p:to>
                                        <p:strVal val="hidden"/>
                                      </p:to>
                                    </p:set>
                                  </p:childTnLst>
                                </p:cTn>
                              </p:par>
                              <p:par>
                                <p:cTn id="30" presetID="42" presetClass="exit" presetSubtype="0" fill="hold" grpId="0" nodeType="withEffect">
                                  <p:stCondLst>
                                    <p:cond delay="0"/>
                                  </p:stCondLst>
                                  <p:childTnLst>
                                    <p:animEffect transition="out" filter="fade">
                                      <p:cBhvr>
                                        <p:cTn id="31" dur="1000"/>
                                        <p:tgtEl>
                                          <p:spTgt spid="65"/>
                                        </p:tgtEl>
                                      </p:cBhvr>
                                    </p:animEffect>
                                    <p:anim calcmode="lin" valueType="num">
                                      <p:cBhvr>
                                        <p:cTn id="32" dur="1000"/>
                                        <p:tgtEl>
                                          <p:spTgt spid="65"/>
                                        </p:tgtEl>
                                        <p:attrNameLst>
                                          <p:attrName>ppt_x</p:attrName>
                                        </p:attrNameLst>
                                      </p:cBhvr>
                                      <p:tavLst>
                                        <p:tav tm="0">
                                          <p:val>
                                            <p:strVal val="ppt_x"/>
                                          </p:val>
                                        </p:tav>
                                        <p:tav tm="100000">
                                          <p:val>
                                            <p:strVal val="ppt_x"/>
                                          </p:val>
                                        </p:tav>
                                      </p:tavLst>
                                    </p:anim>
                                    <p:anim calcmode="lin" valueType="num">
                                      <p:cBhvr>
                                        <p:cTn id="33" dur="1000"/>
                                        <p:tgtEl>
                                          <p:spTgt spid="65"/>
                                        </p:tgtEl>
                                        <p:attrNameLst>
                                          <p:attrName>ppt_y</p:attrName>
                                        </p:attrNameLst>
                                      </p:cBhvr>
                                      <p:tavLst>
                                        <p:tav tm="0">
                                          <p:val>
                                            <p:strVal val="ppt_y"/>
                                          </p:val>
                                        </p:tav>
                                        <p:tav tm="100000">
                                          <p:val>
                                            <p:strVal val="ppt_y+.1"/>
                                          </p:val>
                                        </p:tav>
                                      </p:tavLst>
                                    </p:anim>
                                    <p:set>
                                      <p:cBhvr>
                                        <p:cTn id="34" dur="1" fill="hold">
                                          <p:stCondLst>
                                            <p:cond delay="999"/>
                                          </p:stCondLst>
                                        </p:cTn>
                                        <p:tgtEl>
                                          <p:spTgt spid="65"/>
                                        </p:tgtEl>
                                        <p:attrNameLst>
                                          <p:attrName>style.visibility</p:attrName>
                                        </p:attrNameLst>
                                      </p:cBhvr>
                                      <p:to>
                                        <p:strVal val="hidden"/>
                                      </p:to>
                                    </p:set>
                                  </p:childTnLst>
                                </p:cTn>
                              </p:par>
                              <p:par>
                                <p:cTn id="35" presetID="0" presetClass="path" presetSubtype="0" accel="50000" decel="50000" fill="hold" grpId="0" nodeType="withEffect">
                                  <p:stCondLst>
                                    <p:cond delay="0"/>
                                  </p:stCondLst>
                                  <p:childTnLst>
                                    <p:animMotion origin="layout" path="M 2.5E-6 2.59259E-6 L 0.30156 -0.2375 " pathEditMode="relative" rAng="0" ptsTypes="AA">
                                      <p:cBhvr>
                                        <p:cTn id="36" dur="2000" fill="hold"/>
                                        <p:tgtEl>
                                          <p:spTgt spid="70"/>
                                        </p:tgtEl>
                                        <p:attrNameLst>
                                          <p:attrName>ppt_x</p:attrName>
                                          <p:attrName>ppt_y</p:attrName>
                                        </p:attrNameLst>
                                      </p:cBhvr>
                                      <p:rCtr x="15069" y="-11875"/>
                                    </p:animMotion>
                                  </p:childTnLst>
                                </p:cTn>
                              </p:par>
                              <p:par>
                                <p:cTn id="37" presetID="42" presetClass="path" presetSubtype="0" accel="50000" decel="50000" fill="hold" grpId="0" nodeType="withEffect">
                                  <p:stCondLst>
                                    <p:cond delay="0"/>
                                  </p:stCondLst>
                                  <p:childTnLst>
                                    <p:animMotion origin="layout" path="M -4.44444E-6 1.11111E-6 L -0.30312 0.13102 " pathEditMode="relative" rAng="0" ptsTypes="AA">
                                      <p:cBhvr>
                                        <p:cTn id="38" dur="2000" fill="hold"/>
                                        <p:tgtEl>
                                          <p:spTgt spid="50"/>
                                        </p:tgtEl>
                                        <p:attrNameLst>
                                          <p:attrName>ppt_x</p:attrName>
                                          <p:attrName>ppt_y</p:attrName>
                                        </p:attrNameLst>
                                      </p:cBhvr>
                                      <p:rCtr x="-15156" y="6551"/>
                                    </p:animMotion>
                                  </p:childTnLst>
                                </p:cTn>
                              </p:par>
                              <p:par>
                                <p:cTn id="39" presetID="42" presetClass="path" presetSubtype="0" accel="50000" decel="50000" fill="hold" grpId="0" nodeType="withEffect">
                                  <p:stCondLst>
                                    <p:cond delay="0"/>
                                  </p:stCondLst>
                                  <p:childTnLst>
                                    <p:animMotion origin="layout" path="M -1.38889E-6 1.11111E-6 L 0.03698 -0.23773 " pathEditMode="relative" rAng="0" ptsTypes="AA">
                                      <p:cBhvr>
                                        <p:cTn id="40" dur="2000" fill="hold"/>
                                        <p:tgtEl>
                                          <p:spTgt spid="66"/>
                                        </p:tgtEl>
                                        <p:attrNameLst>
                                          <p:attrName>ppt_x</p:attrName>
                                          <p:attrName>ppt_y</p:attrName>
                                        </p:attrNameLst>
                                      </p:cBhvr>
                                      <p:rCtr x="1840" y="-11898"/>
                                    </p:animMotion>
                                  </p:childTnLst>
                                </p:cTn>
                              </p:par>
                              <p:par>
                                <p:cTn id="41" presetID="42" presetClass="exit" presetSubtype="0" fill="hold" nodeType="withEffect">
                                  <p:stCondLst>
                                    <p:cond delay="0"/>
                                  </p:stCondLst>
                                  <p:childTnLst>
                                    <p:animEffect transition="out" filter="fade">
                                      <p:cBhvr>
                                        <p:cTn id="42" dur="1000"/>
                                        <p:tgtEl>
                                          <p:spTgt spid="56"/>
                                        </p:tgtEl>
                                      </p:cBhvr>
                                    </p:animEffect>
                                    <p:anim calcmode="lin" valueType="num">
                                      <p:cBhvr>
                                        <p:cTn id="43" dur="1000"/>
                                        <p:tgtEl>
                                          <p:spTgt spid="56"/>
                                        </p:tgtEl>
                                        <p:attrNameLst>
                                          <p:attrName>ppt_x</p:attrName>
                                        </p:attrNameLst>
                                      </p:cBhvr>
                                      <p:tavLst>
                                        <p:tav tm="0">
                                          <p:val>
                                            <p:strVal val="ppt_x"/>
                                          </p:val>
                                        </p:tav>
                                        <p:tav tm="100000">
                                          <p:val>
                                            <p:strVal val="ppt_x"/>
                                          </p:val>
                                        </p:tav>
                                      </p:tavLst>
                                    </p:anim>
                                    <p:anim calcmode="lin" valueType="num">
                                      <p:cBhvr>
                                        <p:cTn id="44" dur="1000"/>
                                        <p:tgtEl>
                                          <p:spTgt spid="56"/>
                                        </p:tgtEl>
                                        <p:attrNameLst>
                                          <p:attrName>ppt_y</p:attrName>
                                        </p:attrNameLst>
                                      </p:cBhvr>
                                      <p:tavLst>
                                        <p:tav tm="0">
                                          <p:val>
                                            <p:strVal val="ppt_y"/>
                                          </p:val>
                                        </p:tav>
                                        <p:tav tm="100000">
                                          <p:val>
                                            <p:strVal val="ppt_y+.1"/>
                                          </p:val>
                                        </p:tav>
                                      </p:tavLst>
                                    </p:anim>
                                    <p:set>
                                      <p:cBhvr>
                                        <p:cTn id="45" dur="1" fill="hold">
                                          <p:stCondLst>
                                            <p:cond delay="999"/>
                                          </p:stCondLst>
                                        </p:cTn>
                                        <p:tgtEl>
                                          <p:spTgt spid="56"/>
                                        </p:tgtEl>
                                        <p:attrNameLst>
                                          <p:attrName>style.visibility</p:attrName>
                                        </p:attrNameLst>
                                      </p:cBhvr>
                                      <p:to>
                                        <p:strVal val="hidden"/>
                                      </p:to>
                                    </p:set>
                                  </p:childTnLst>
                                </p:cTn>
                              </p:par>
                              <p:par>
                                <p:cTn id="46" presetID="42" presetClass="exit" presetSubtype="0" fill="hold" nodeType="withEffect">
                                  <p:stCondLst>
                                    <p:cond delay="0"/>
                                  </p:stCondLst>
                                  <p:childTnLst>
                                    <p:animEffect transition="out" filter="fade">
                                      <p:cBhvr>
                                        <p:cTn id="47" dur="1000"/>
                                        <p:tgtEl>
                                          <p:spTgt spid="52"/>
                                        </p:tgtEl>
                                      </p:cBhvr>
                                    </p:animEffect>
                                    <p:anim calcmode="lin" valueType="num">
                                      <p:cBhvr>
                                        <p:cTn id="48" dur="1000"/>
                                        <p:tgtEl>
                                          <p:spTgt spid="52"/>
                                        </p:tgtEl>
                                        <p:attrNameLst>
                                          <p:attrName>ppt_x</p:attrName>
                                        </p:attrNameLst>
                                      </p:cBhvr>
                                      <p:tavLst>
                                        <p:tav tm="0">
                                          <p:val>
                                            <p:strVal val="ppt_x"/>
                                          </p:val>
                                        </p:tav>
                                        <p:tav tm="100000">
                                          <p:val>
                                            <p:strVal val="ppt_x"/>
                                          </p:val>
                                        </p:tav>
                                      </p:tavLst>
                                    </p:anim>
                                    <p:anim calcmode="lin" valueType="num">
                                      <p:cBhvr>
                                        <p:cTn id="49" dur="1000"/>
                                        <p:tgtEl>
                                          <p:spTgt spid="52"/>
                                        </p:tgtEl>
                                        <p:attrNameLst>
                                          <p:attrName>ppt_y</p:attrName>
                                        </p:attrNameLst>
                                      </p:cBhvr>
                                      <p:tavLst>
                                        <p:tav tm="0">
                                          <p:val>
                                            <p:strVal val="ppt_y"/>
                                          </p:val>
                                        </p:tav>
                                        <p:tav tm="100000">
                                          <p:val>
                                            <p:strVal val="ppt_y+.1"/>
                                          </p:val>
                                        </p:tav>
                                      </p:tavLst>
                                    </p:anim>
                                    <p:set>
                                      <p:cBhvr>
                                        <p:cTn id="50" dur="1" fill="hold">
                                          <p:stCondLst>
                                            <p:cond delay="999"/>
                                          </p:stCondLst>
                                        </p:cTn>
                                        <p:tgtEl>
                                          <p:spTgt spid="52"/>
                                        </p:tgtEl>
                                        <p:attrNameLst>
                                          <p:attrName>style.visibility</p:attrName>
                                        </p:attrNameLst>
                                      </p:cBhvr>
                                      <p:to>
                                        <p:strVal val="hidden"/>
                                      </p:to>
                                    </p:set>
                                  </p:childTnLst>
                                </p:cTn>
                              </p:par>
                              <p:par>
                                <p:cTn id="51" presetID="42" presetClass="exit" presetSubtype="0" fill="hold" nodeType="withEffect">
                                  <p:stCondLst>
                                    <p:cond delay="0"/>
                                  </p:stCondLst>
                                  <p:childTnLst>
                                    <p:animEffect transition="out" filter="fade">
                                      <p:cBhvr>
                                        <p:cTn id="52" dur="1000"/>
                                        <p:tgtEl>
                                          <p:spTgt spid="51"/>
                                        </p:tgtEl>
                                      </p:cBhvr>
                                    </p:animEffect>
                                    <p:anim calcmode="lin" valueType="num">
                                      <p:cBhvr>
                                        <p:cTn id="53" dur="1000"/>
                                        <p:tgtEl>
                                          <p:spTgt spid="51"/>
                                        </p:tgtEl>
                                        <p:attrNameLst>
                                          <p:attrName>ppt_x</p:attrName>
                                        </p:attrNameLst>
                                      </p:cBhvr>
                                      <p:tavLst>
                                        <p:tav tm="0">
                                          <p:val>
                                            <p:strVal val="ppt_x"/>
                                          </p:val>
                                        </p:tav>
                                        <p:tav tm="100000">
                                          <p:val>
                                            <p:strVal val="ppt_x"/>
                                          </p:val>
                                        </p:tav>
                                      </p:tavLst>
                                    </p:anim>
                                    <p:anim calcmode="lin" valueType="num">
                                      <p:cBhvr>
                                        <p:cTn id="54" dur="1000"/>
                                        <p:tgtEl>
                                          <p:spTgt spid="51"/>
                                        </p:tgtEl>
                                        <p:attrNameLst>
                                          <p:attrName>ppt_y</p:attrName>
                                        </p:attrNameLst>
                                      </p:cBhvr>
                                      <p:tavLst>
                                        <p:tav tm="0">
                                          <p:val>
                                            <p:strVal val="ppt_y"/>
                                          </p:val>
                                        </p:tav>
                                        <p:tav tm="100000">
                                          <p:val>
                                            <p:strVal val="ppt_y+.1"/>
                                          </p:val>
                                        </p:tav>
                                      </p:tavLst>
                                    </p:anim>
                                    <p:set>
                                      <p:cBhvr>
                                        <p:cTn id="55" dur="1" fill="hold">
                                          <p:stCondLst>
                                            <p:cond delay="999"/>
                                          </p:stCondLst>
                                        </p:cTn>
                                        <p:tgtEl>
                                          <p:spTgt spid="51"/>
                                        </p:tgtEl>
                                        <p:attrNameLst>
                                          <p:attrName>style.visibility</p:attrName>
                                        </p:attrNameLst>
                                      </p:cBhvr>
                                      <p:to>
                                        <p:strVal val="hidden"/>
                                      </p:to>
                                    </p:set>
                                  </p:childTnLst>
                                </p:cTn>
                              </p:par>
                              <p:par>
                                <p:cTn id="56" presetID="42" presetClass="exit" presetSubtype="0" fill="hold" nodeType="withEffect">
                                  <p:stCondLst>
                                    <p:cond delay="0"/>
                                  </p:stCondLst>
                                  <p:childTnLst>
                                    <p:animEffect transition="out" filter="fade">
                                      <p:cBhvr>
                                        <p:cTn id="57" dur="1000"/>
                                        <p:tgtEl>
                                          <p:spTgt spid="45"/>
                                        </p:tgtEl>
                                      </p:cBhvr>
                                    </p:animEffect>
                                    <p:anim calcmode="lin" valueType="num">
                                      <p:cBhvr>
                                        <p:cTn id="58" dur="1000"/>
                                        <p:tgtEl>
                                          <p:spTgt spid="45"/>
                                        </p:tgtEl>
                                        <p:attrNameLst>
                                          <p:attrName>ppt_x</p:attrName>
                                        </p:attrNameLst>
                                      </p:cBhvr>
                                      <p:tavLst>
                                        <p:tav tm="0">
                                          <p:val>
                                            <p:strVal val="ppt_x"/>
                                          </p:val>
                                        </p:tav>
                                        <p:tav tm="100000">
                                          <p:val>
                                            <p:strVal val="ppt_x"/>
                                          </p:val>
                                        </p:tav>
                                      </p:tavLst>
                                    </p:anim>
                                    <p:anim calcmode="lin" valueType="num">
                                      <p:cBhvr>
                                        <p:cTn id="59" dur="1000"/>
                                        <p:tgtEl>
                                          <p:spTgt spid="45"/>
                                        </p:tgtEl>
                                        <p:attrNameLst>
                                          <p:attrName>ppt_y</p:attrName>
                                        </p:attrNameLst>
                                      </p:cBhvr>
                                      <p:tavLst>
                                        <p:tav tm="0">
                                          <p:val>
                                            <p:strVal val="ppt_y"/>
                                          </p:val>
                                        </p:tav>
                                        <p:tav tm="100000">
                                          <p:val>
                                            <p:strVal val="ppt_y+.1"/>
                                          </p:val>
                                        </p:tav>
                                      </p:tavLst>
                                    </p:anim>
                                    <p:set>
                                      <p:cBhvr>
                                        <p:cTn id="60" dur="1" fill="hold">
                                          <p:stCondLst>
                                            <p:cond delay="999"/>
                                          </p:stCondLst>
                                        </p:cTn>
                                        <p:tgtEl>
                                          <p:spTgt spid="45"/>
                                        </p:tgtEl>
                                        <p:attrNameLst>
                                          <p:attrName>style.visibility</p:attrName>
                                        </p:attrNameLst>
                                      </p:cBhvr>
                                      <p:to>
                                        <p:strVal val="hidden"/>
                                      </p:to>
                                    </p:set>
                                  </p:childTnLst>
                                </p:cTn>
                              </p:par>
                              <p:par>
                                <p:cTn id="61" presetID="42" presetClass="exit" presetSubtype="0" fill="hold" nodeType="withEffect">
                                  <p:stCondLst>
                                    <p:cond delay="0"/>
                                  </p:stCondLst>
                                  <p:childTnLst>
                                    <p:animEffect transition="out" filter="fade">
                                      <p:cBhvr>
                                        <p:cTn id="62" dur="1000"/>
                                        <p:tgtEl>
                                          <p:spTgt spid="47"/>
                                        </p:tgtEl>
                                      </p:cBhvr>
                                    </p:animEffect>
                                    <p:anim calcmode="lin" valueType="num">
                                      <p:cBhvr>
                                        <p:cTn id="63" dur="1000"/>
                                        <p:tgtEl>
                                          <p:spTgt spid="47"/>
                                        </p:tgtEl>
                                        <p:attrNameLst>
                                          <p:attrName>ppt_x</p:attrName>
                                        </p:attrNameLst>
                                      </p:cBhvr>
                                      <p:tavLst>
                                        <p:tav tm="0">
                                          <p:val>
                                            <p:strVal val="ppt_x"/>
                                          </p:val>
                                        </p:tav>
                                        <p:tav tm="100000">
                                          <p:val>
                                            <p:strVal val="ppt_x"/>
                                          </p:val>
                                        </p:tav>
                                      </p:tavLst>
                                    </p:anim>
                                    <p:anim calcmode="lin" valueType="num">
                                      <p:cBhvr>
                                        <p:cTn id="64" dur="1000"/>
                                        <p:tgtEl>
                                          <p:spTgt spid="47"/>
                                        </p:tgtEl>
                                        <p:attrNameLst>
                                          <p:attrName>ppt_y</p:attrName>
                                        </p:attrNameLst>
                                      </p:cBhvr>
                                      <p:tavLst>
                                        <p:tav tm="0">
                                          <p:val>
                                            <p:strVal val="ppt_y"/>
                                          </p:val>
                                        </p:tav>
                                        <p:tav tm="100000">
                                          <p:val>
                                            <p:strVal val="ppt_y+.1"/>
                                          </p:val>
                                        </p:tav>
                                      </p:tavLst>
                                    </p:anim>
                                    <p:set>
                                      <p:cBhvr>
                                        <p:cTn id="65" dur="1" fill="hold">
                                          <p:stCondLst>
                                            <p:cond delay="999"/>
                                          </p:stCondLst>
                                        </p:cTn>
                                        <p:tgtEl>
                                          <p:spTgt spid="47"/>
                                        </p:tgtEl>
                                        <p:attrNameLst>
                                          <p:attrName>style.visibility</p:attrName>
                                        </p:attrNameLst>
                                      </p:cBhvr>
                                      <p:to>
                                        <p:strVal val="hidden"/>
                                      </p:to>
                                    </p:set>
                                  </p:childTnLst>
                                </p:cTn>
                              </p:par>
                              <p:par>
                                <p:cTn id="66" presetID="42" presetClass="exit" presetSubtype="0" fill="hold" nodeType="withEffect">
                                  <p:stCondLst>
                                    <p:cond delay="0"/>
                                  </p:stCondLst>
                                  <p:childTnLst>
                                    <p:animEffect transition="out" filter="fade">
                                      <p:cBhvr>
                                        <p:cTn id="67" dur="1000"/>
                                        <p:tgtEl>
                                          <p:spTgt spid="48"/>
                                        </p:tgtEl>
                                      </p:cBhvr>
                                    </p:animEffect>
                                    <p:anim calcmode="lin" valueType="num">
                                      <p:cBhvr>
                                        <p:cTn id="68" dur="1000"/>
                                        <p:tgtEl>
                                          <p:spTgt spid="48"/>
                                        </p:tgtEl>
                                        <p:attrNameLst>
                                          <p:attrName>ppt_x</p:attrName>
                                        </p:attrNameLst>
                                      </p:cBhvr>
                                      <p:tavLst>
                                        <p:tav tm="0">
                                          <p:val>
                                            <p:strVal val="ppt_x"/>
                                          </p:val>
                                        </p:tav>
                                        <p:tav tm="100000">
                                          <p:val>
                                            <p:strVal val="ppt_x"/>
                                          </p:val>
                                        </p:tav>
                                      </p:tavLst>
                                    </p:anim>
                                    <p:anim calcmode="lin" valueType="num">
                                      <p:cBhvr>
                                        <p:cTn id="69" dur="1000"/>
                                        <p:tgtEl>
                                          <p:spTgt spid="48"/>
                                        </p:tgtEl>
                                        <p:attrNameLst>
                                          <p:attrName>ppt_y</p:attrName>
                                        </p:attrNameLst>
                                      </p:cBhvr>
                                      <p:tavLst>
                                        <p:tav tm="0">
                                          <p:val>
                                            <p:strVal val="ppt_y"/>
                                          </p:val>
                                        </p:tav>
                                        <p:tav tm="100000">
                                          <p:val>
                                            <p:strVal val="ppt_y+.1"/>
                                          </p:val>
                                        </p:tav>
                                      </p:tavLst>
                                    </p:anim>
                                    <p:set>
                                      <p:cBhvr>
                                        <p:cTn id="70" dur="1" fill="hold">
                                          <p:stCondLst>
                                            <p:cond delay="9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9" grpId="0" animBg="1"/>
      <p:bldP spid="70" grpId="0" animBg="1"/>
      <p:bldP spid="65" grpId="0" animBg="1"/>
      <p:bldP spid="66" grpId="0" animBg="1"/>
      <p:bldP spid="33"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1813862" y="4950023"/>
            <a:ext cx="5299051" cy="893931"/>
            <a:chOff x="773933" y="3626241"/>
            <a:chExt cx="5299051" cy="893931"/>
          </a:xfrm>
        </p:grpSpPr>
        <p:sp>
          <p:nvSpPr>
            <p:cNvPr id="71" name="Tekstvak 4"/>
            <p:cNvSpPr txBox="1"/>
            <p:nvPr/>
          </p:nvSpPr>
          <p:spPr>
            <a:xfrm>
              <a:off x="2613725" y="4034401"/>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err="1" smtClean="0">
                  <a:effectLst/>
                  <a:latin typeface="Calibri"/>
                  <a:ea typeface="Times New Roman"/>
                  <a:cs typeface="Times New Roman"/>
                </a:rPr>
                <a:t>Metacognitieve</a:t>
              </a:r>
              <a:r>
                <a:rPr lang="en-US" sz="1600" b="1" kern="1200" dirty="0" smtClean="0">
                  <a:effectLst/>
                  <a:latin typeface="Calibri"/>
                  <a:ea typeface="Times New Roman"/>
                  <a:cs typeface="Times New Roman"/>
                </a:rPr>
                <a:t> Tutor</a:t>
              </a:r>
              <a:endParaRPr lang="nl-NL" sz="1600" b="1" dirty="0">
                <a:effectLst/>
                <a:latin typeface="Times New Roman"/>
                <a:ea typeface="Times New Roman"/>
              </a:endParaRPr>
            </a:p>
          </p:txBody>
        </p:sp>
        <p:cxnSp>
          <p:nvCxnSpPr>
            <p:cNvPr id="72" name="Elbow Connector 71"/>
            <p:cNvCxnSpPr>
              <a:stCxn id="71" idx="1"/>
            </p:cNvCxnSpPr>
            <p:nvPr/>
          </p:nvCxnSpPr>
          <p:spPr>
            <a:xfrm rot="10800000">
              <a:off x="773933" y="3626245"/>
              <a:ext cx="1839792" cy="65104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Elbow Connector 72"/>
            <p:cNvCxnSpPr>
              <a:stCxn id="71" idx="3"/>
            </p:cNvCxnSpPr>
            <p:nvPr/>
          </p:nvCxnSpPr>
          <p:spPr>
            <a:xfrm flipV="1">
              <a:off x="4233695" y="3626241"/>
              <a:ext cx="1839289" cy="651046"/>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chor="t">
            <a:normAutofit/>
          </a:bodyPr>
          <a:lstStyle/>
          <a:p>
            <a:pPr algn="l"/>
            <a:r>
              <a:rPr lang="en-US" sz="2800" b="1" dirty="0" err="1" smtClean="0">
                <a:latin typeface="Helvetica" pitchFamily="34" charset="0"/>
                <a:ea typeface="ＭＳ Ｐゴシック" pitchFamily="-65" charset="-128"/>
                <a:cs typeface="Verdana"/>
              </a:rPr>
              <a:t>Praktijkimplicaties</a:t>
            </a:r>
            <a:endParaRPr lang="nl-NL" sz="4800" dirty="0">
              <a:latin typeface="Helvetica"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27</a:t>
            </a:fld>
            <a:endParaRPr lang="nl-NL" dirty="0"/>
          </a:p>
        </p:txBody>
      </p:sp>
      <p:sp>
        <p:nvSpPr>
          <p:cNvPr id="50" name="Tekstvak 4"/>
          <p:cNvSpPr txBox="1"/>
          <p:nvPr/>
        </p:nvSpPr>
        <p:spPr>
          <a:xfrm>
            <a:off x="702000" y="2381790"/>
            <a:ext cx="1972561" cy="650750"/>
          </a:xfrm>
          <a:prstGeom prst="rect">
            <a:avLst/>
          </a:prstGeom>
          <a:noFill/>
          <a:ln w="25400">
            <a:solidFill>
              <a:schemeClr val="tx1"/>
            </a:solidFill>
          </a:ln>
        </p:spPr>
        <p:txBody>
          <a:bodyPr wrap="square" rtlCol="0">
            <a:noAutofit/>
          </a:bodyPr>
          <a:lstStyle/>
          <a:p>
            <a:pPr algn="ctr">
              <a:spcAft>
                <a:spcPts val="0"/>
              </a:spcAft>
            </a:pPr>
            <a:r>
              <a:rPr lang="en-US" sz="2000" b="1" kern="1200" dirty="0" err="1" smtClean="0">
                <a:solidFill>
                  <a:srgbClr val="000000"/>
                </a:solidFill>
                <a:effectLst/>
                <a:latin typeface="Calibri"/>
                <a:ea typeface="Times New Roman"/>
                <a:cs typeface="Times New Roman"/>
              </a:rPr>
              <a:t>Taak</a:t>
            </a:r>
            <a:r>
              <a:rPr lang="en-US" sz="2000" b="1" kern="1200" dirty="0" smtClean="0">
                <a:solidFill>
                  <a:srgbClr val="000000"/>
                </a:solidFill>
                <a:effectLst/>
                <a:latin typeface="Calibri"/>
                <a:ea typeface="Times New Roman"/>
                <a:cs typeface="Times New Roman"/>
              </a:rPr>
              <a:t> </a:t>
            </a:r>
          </a:p>
          <a:p>
            <a:pPr algn="ctr">
              <a:spcAft>
                <a:spcPts val="0"/>
              </a:spcAft>
            </a:pPr>
            <a:r>
              <a:rPr lang="en-US" sz="2000" b="1" kern="1200" dirty="0" err="1" smtClean="0">
                <a:solidFill>
                  <a:srgbClr val="000000"/>
                </a:solidFill>
                <a:effectLst/>
                <a:latin typeface="Calibri"/>
                <a:ea typeface="Times New Roman"/>
                <a:cs typeface="Times New Roman"/>
              </a:rPr>
              <a:t>uitvoeren</a:t>
            </a:r>
            <a:endParaRPr lang="nl-NL" sz="2000" dirty="0">
              <a:effectLst/>
              <a:latin typeface="Times New Roman"/>
              <a:ea typeface="Times New Roman"/>
            </a:endParaRPr>
          </a:p>
        </p:txBody>
      </p:sp>
      <p:sp>
        <p:nvSpPr>
          <p:cNvPr id="42" name="Tekstvak 7"/>
          <p:cNvSpPr txBox="1"/>
          <p:nvPr/>
        </p:nvSpPr>
        <p:spPr>
          <a:xfrm>
            <a:off x="3582000" y="2132856"/>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a:t>
            </a:r>
            <a:endParaRPr lang="nl-NL" dirty="0" smtClean="0">
              <a:effectLst/>
              <a:latin typeface="Times New Roman"/>
              <a:ea typeface="Times New Roman"/>
            </a:endParaRPr>
          </a:p>
        </p:txBody>
      </p:sp>
      <p:sp>
        <p:nvSpPr>
          <p:cNvPr id="43" name="Tekstvak 7"/>
          <p:cNvSpPr txBox="1"/>
          <p:nvPr/>
        </p:nvSpPr>
        <p:spPr>
          <a:xfrm>
            <a:off x="3582000" y="2752967"/>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Mentale inspanning</a:t>
            </a:r>
            <a:endParaRPr lang="nl-NL" dirty="0" smtClean="0">
              <a:effectLst/>
              <a:latin typeface="Times New Roman"/>
              <a:ea typeface="Times New Roman"/>
            </a:endParaRPr>
          </a:p>
        </p:txBody>
      </p:sp>
      <p:sp>
        <p:nvSpPr>
          <p:cNvPr id="44" name="Tekstvak 7"/>
          <p:cNvSpPr txBox="1"/>
          <p:nvPr/>
        </p:nvSpPr>
        <p:spPr>
          <a:xfrm>
            <a:off x="6462000" y="2132856"/>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Moeilijkheid</a:t>
            </a:r>
            <a:endParaRPr lang="nl-NL" dirty="0" smtClean="0">
              <a:effectLst/>
              <a:latin typeface="Times New Roman"/>
              <a:ea typeface="Times New Roman"/>
            </a:endParaRPr>
          </a:p>
        </p:txBody>
      </p:sp>
      <p:sp>
        <p:nvSpPr>
          <p:cNvPr id="46" name="Tekstvak 7"/>
          <p:cNvSpPr txBox="1"/>
          <p:nvPr/>
        </p:nvSpPr>
        <p:spPr>
          <a:xfrm>
            <a:off x="6462000" y="2752967"/>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Ondersteuning</a:t>
            </a:r>
          </a:p>
        </p:txBody>
      </p:sp>
      <p:sp>
        <p:nvSpPr>
          <p:cNvPr id="58" name="Tekstvak 4"/>
          <p:cNvSpPr txBox="1"/>
          <p:nvPr/>
        </p:nvSpPr>
        <p:spPr>
          <a:xfrm>
            <a:off x="3671641" y="5358183"/>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err="1" smtClean="0">
                <a:effectLst/>
                <a:latin typeface="Calibri"/>
                <a:ea typeface="Times New Roman"/>
                <a:cs typeface="Times New Roman"/>
              </a:rPr>
              <a:t>Algemeen</a:t>
            </a:r>
            <a:r>
              <a:rPr lang="en-US" sz="1600" b="1" kern="1200" dirty="0" smtClean="0">
                <a:effectLst/>
                <a:latin typeface="Calibri"/>
                <a:ea typeface="Times New Roman"/>
                <a:cs typeface="Times New Roman"/>
              </a:rPr>
              <a:t> </a:t>
            </a:r>
            <a:r>
              <a:rPr lang="en-US" sz="1600" b="1" kern="1200" dirty="0" err="1" smtClean="0">
                <a:effectLst/>
                <a:latin typeface="Calibri"/>
                <a:ea typeface="Times New Roman"/>
                <a:cs typeface="Times New Roman"/>
              </a:rPr>
              <a:t>Advies</a:t>
            </a:r>
            <a:endParaRPr lang="nl-NL" sz="1600" b="1" dirty="0">
              <a:effectLst/>
              <a:latin typeface="Times New Roman"/>
              <a:ea typeface="Times New Roman"/>
            </a:endParaRPr>
          </a:p>
        </p:txBody>
      </p:sp>
      <p:sp>
        <p:nvSpPr>
          <p:cNvPr id="53" name="Tekstvak 4"/>
          <p:cNvSpPr txBox="1"/>
          <p:nvPr/>
        </p:nvSpPr>
        <p:spPr>
          <a:xfrm>
            <a:off x="3671641" y="5349326"/>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dirty="0" err="1" smtClean="0">
                <a:latin typeface="Calibri"/>
                <a:ea typeface="Times New Roman"/>
                <a:cs typeface="Times New Roman"/>
              </a:rPr>
              <a:t>Specifieke</a:t>
            </a:r>
            <a:r>
              <a:rPr lang="en-US" sz="1600" b="1" dirty="0" smtClean="0">
                <a:latin typeface="Calibri"/>
                <a:ea typeface="Times New Roman"/>
                <a:cs typeface="Times New Roman"/>
              </a:rPr>
              <a:t> Feedback</a:t>
            </a:r>
            <a:endParaRPr lang="nl-NL" sz="1600" b="1" dirty="0">
              <a:effectLst/>
              <a:latin typeface="Times New Roman"/>
              <a:ea typeface="Times New Roman"/>
            </a:endParaRPr>
          </a:p>
        </p:txBody>
      </p:sp>
    </p:spTree>
    <p:extLst>
      <p:ext uri="{BB962C8B-B14F-4D97-AF65-F5344CB8AC3E}">
        <p14:creationId xmlns:p14="http://schemas.microsoft.com/office/powerpoint/2010/main" val="5729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8.33333E-7 -2.59259E-6 L 0.00052 -0.06504 " pathEditMode="relative" rAng="0" ptsTypes="AA">
                                      <p:cBhvr>
                                        <p:cTn id="6" dur="2000" fill="hold"/>
                                        <p:tgtEl>
                                          <p:spTgt spid="42"/>
                                        </p:tgtEl>
                                        <p:attrNameLst>
                                          <p:attrName>ppt_x</p:attrName>
                                          <p:attrName>ppt_y</p:attrName>
                                        </p:attrNameLst>
                                      </p:cBhvr>
                                      <p:rCtr x="17" y="-3264"/>
                                    </p:animMotion>
                                  </p:childTnLst>
                                </p:cTn>
                              </p:par>
                              <p:par>
                                <p:cTn id="7" presetID="42" presetClass="path" presetSubtype="0" accel="50000" decel="50000" fill="hold" grpId="0" nodeType="withEffect">
                                  <p:stCondLst>
                                    <p:cond delay="0"/>
                                  </p:stCondLst>
                                  <p:childTnLst>
                                    <p:animMotion origin="layout" path="M -3.61111E-6 -3.7037E-7 L -0.00017 0.05463 " pathEditMode="relative" rAng="0" ptsTypes="AA">
                                      <p:cBhvr>
                                        <p:cTn id="8" dur="2000" fill="hold"/>
                                        <p:tgtEl>
                                          <p:spTgt spid="43"/>
                                        </p:tgtEl>
                                        <p:attrNameLst>
                                          <p:attrName>ppt_x</p:attrName>
                                          <p:attrName>ppt_y</p:attrName>
                                        </p:attrNameLst>
                                      </p:cBhvr>
                                      <p:rCtr x="-17" y="2731"/>
                                    </p:animMotion>
                                  </p:childTnLst>
                                </p:cTn>
                              </p:par>
                              <p:par>
                                <p:cTn id="9" presetID="42" presetClass="path" presetSubtype="0" accel="50000" decel="50000" fill="hold" grpId="0" nodeType="withEffect">
                                  <p:stCondLst>
                                    <p:cond delay="0"/>
                                  </p:stCondLst>
                                  <p:childTnLst>
                                    <p:animMotion origin="layout" path="M -3.33333E-6 -2.59259E-6 L 0.00035 -0.06504 " pathEditMode="relative" rAng="0" ptsTypes="AA">
                                      <p:cBhvr>
                                        <p:cTn id="10" dur="2000" fill="hold"/>
                                        <p:tgtEl>
                                          <p:spTgt spid="44"/>
                                        </p:tgtEl>
                                        <p:attrNameLst>
                                          <p:attrName>ppt_x</p:attrName>
                                          <p:attrName>ppt_y</p:attrName>
                                        </p:attrNameLst>
                                      </p:cBhvr>
                                      <p:rCtr x="17" y="-3264"/>
                                    </p:animMotion>
                                  </p:childTnLst>
                                </p:cTn>
                              </p:par>
                              <p:par>
                                <p:cTn id="11" presetID="42" presetClass="path" presetSubtype="0" accel="50000" decel="50000" fill="hold" grpId="0" nodeType="withEffect">
                                  <p:stCondLst>
                                    <p:cond delay="0"/>
                                  </p:stCondLst>
                                  <p:childTnLst>
                                    <p:animMotion origin="layout" path="M 0 -3.7037E-7 L 0.00243 0.05463 " pathEditMode="relative" rAng="0" ptsTypes="AA">
                                      <p:cBhvr>
                                        <p:cTn id="12" dur="2000" fill="hold"/>
                                        <p:tgtEl>
                                          <p:spTgt spid="46"/>
                                        </p:tgtEl>
                                        <p:attrNameLst>
                                          <p:attrName>ppt_x</p:attrName>
                                          <p:attrName>ppt_y</p:attrName>
                                        </p:attrNameLst>
                                      </p:cBhvr>
                                      <p:rCtr x="122" y="2731"/>
                                    </p:animMotion>
                                  </p:childTnLst>
                                </p:cTn>
                              </p:par>
                              <p:par>
                                <p:cTn id="13" presetID="42" presetClass="path" presetSubtype="0" accel="50000" decel="50000" fill="hold" grpId="0" nodeType="withEffect">
                                  <p:stCondLst>
                                    <p:cond delay="0"/>
                                  </p:stCondLst>
                                  <p:childTnLst>
                                    <p:animMotion origin="layout" path="M -4.16667E-6 3.33333E-6 L 0.32483 -0.10672 " pathEditMode="relative" rAng="0" ptsTypes="AA">
                                      <p:cBhvr>
                                        <p:cTn id="14" dur="2000" fill="hold"/>
                                        <p:tgtEl>
                                          <p:spTgt spid="58"/>
                                        </p:tgtEl>
                                        <p:attrNameLst>
                                          <p:attrName>ppt_x</p:attrName>
                                          <p:attrName>ppt_y</p:attrName>
                                        </p:attrNameLst>
                                      </p:cBhvr>
                                      <p:rCtr x="16233" y="-5347"/>
                                    </p:animMotion>
                                  </p:childTnLst>
                                </p:cTn>
                              </p:par>
                              <p:par>
                                <p:cTn id="15" presetID="42" presetClass="path" presetSubtype="0" accel="50000" decel="50000" fill="hold" grpId="0" nodeType="withEffect">
                                  <p:stCondLst>
                                    <p:cond delay="0"/>
                                  </p:stCondLst>
                                  <p:childTnLst>
                                    <p:animMotion origin="layout" path="M -4.16667E-6 7.40741E-7 L 0.00209 -0.10556 " pathEditMode="relative" rAng="0" ptsTypes="AA">
                                      <p:cBhvr>
                                        <p:cTn id="16" dur="2000" fill="hold"/>
                                        <p:tgtEl>
                                          <p:spTgt spid="53"/>
                                        </p:tgtEl>
                                        <p:attrNameLst>
                                          <p:attrName>ppt_x</p:attrName>
                                          <p:attrName>ppt_y</p:attrName>
                                        </p:attrNameLst>
                                      </p:cBhvr>
                                      <p:rCtr x="104" y="-5278"/>
                                    </p:animMotion>
                                  </p:childTnLst>
                                </p:cTn>
                              </p:par>
                              <p:par>
                                <p:cTn id="17" presetID="10" presetClass="exit" presetSubtype="0" fill="hold" nodeType="withEffect">
                                  <p:stCondLst>
                                    <p:cond delay="0"/>
                                  </p:stCondLst>
                                  <p:childTnLst>
                                    <p:animEffect transition="out" filter="fade">
                                      <p:cBhvr>
                                        <p:cTn id="18" dur="500"/>
                                        <p:tgtEl>
                                          <p:spTgt spid="64"/>
                                        </p:tgtEl>
                                      </p:cBhvr>
                                    </p:animEffect>
                                    <p:set>
                                      <p:cBhvr>
                                        <p:cTn id="19" dur="1" fill="hold">
                                          <p:stCondLst>
                                            <p:cond delay="499"/>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6" grpId="0" animBg="1"/>
      <p:bldP spid="58" grpId="0" animBg="1"/>
      <p:bldP spid="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err="1" smtClean="0">
                <a:latin typeface="Helvetica" pitchFamily="34" charset="0"/>
                <a:ea typeface="ＭＳ Ｐゴシック" pitchFamily="-65" charset="-128"/>
                <a:cs typeface="Verdana"/>
              </a:rPr>
              <a:t>Praktijkimplicaties</a:t>
            </a:r>
            <a:endParaRPr lang="nl-NL" sz="4800" dirty="0">
              <a:latin typeface="Helvetica"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28</a:t>
            </a:fld>
            <a:endParaRPr lang="nl-NL" dirty="0"/>
          </a:p>
        </p:txBody>
      </p:sp>
      <p:sp>
        <p:nvSpPr>
          <p:cNvPr id="50" name="Tekstvak 4"/>
          <p:cNvSpPr txBox="1"/>
          <p:nvPr/>
        </p:nvSpPr>
        <p:spPr>
          <a:xfrm>
            <a:off x="702000" y="2381790"/>
            <a:ext cx="1972561" cy="650750"/>
          </a:xfrm>
          <a:prstGeom prst="rect">
            <a:avLst/>
          </a:prstGeom>
          <a:noFill/>
          <a:ln w="25400">
            <a:solidFill>
              <a:schemeClr val="tx1"/>
            </a:solidFill>
          </a:ln>
        </p:spPr>
        <p:txBody>
          <a:bodyPr wrap="square" rtlCol="0">
            <a:noAutofit/>
          </a:bodyPr>
          <a:lstStyle/>
          <a:p>
            <a:pPr algn="ctr">
              <a:spcAft>
                <a:spcPts val="0"/>
              </a:spcAft>
            </a:pPr>
            <a:r>
              <a:rPr lang="en-US" sz="2000" b="1" kern="1200" dirty="0" err="1" smtClean="0">
                <a:solidFill>
                  <a:srgbClr val="000000"/>
                </a:solidFill>
                <a:effectLst/>
                <a:latin typeface="Calibri"/>
                <a:ea typeface="Times New Roman"/>
                <a:cs typeface="Times New Roman"/>
              </a:rPr>
              <a:t>Taak</a:t>
            </a:r>
            <a:r>
              <a:rPr lang="en-US" sz="2000" b="1" kern="1200" dirty="0" smtClean="0">
                <a:solidFill>
                  <a:srgbClr val="000000"/>
                </a:solidFill>
                <a:effectLst/>
                <a:latin typeface="Calibri"/>
                <a:ea typeface="Times New Roman"/>
                <a:cs typeface="Times New Roman"/>
              </a:rPr>
              <a:t> </a:t>
            </a:r>
          </a:p>
          <a:p>
            <a:pPr algn="ctr">
              <a:spcAft>
                <a:spcPts val="0"/>
              </a:spcAft>
            </a:pPr>
            <a:r>
              <a:rPr lang="en-US" sz="2000" b="1" kern="1200" dirty="0" err="1" smtClean="0">
                <a:solidFill>
                  <a:srgbClr val="000000"/>
                </a:solidFill>
                <a:effectLst/>
                <a:latin typeface="Calibri"/>
                <a:ea typeface="Times New Roman"/>
                <a:cs typeface="Times New Roman"/>
              </a:rPr>
              <a:t>uitvoeren</a:t>
            </a:r>
            <a:endParaRPr lang="nl-NL" sz="2000" dirty="0">
              <a:effectLst/>
              <a:latin typeface="Times New Roman"/>
              <a:ea typeface="Times New Roman"/>
            </a:endParaRPr>
          </a:p>
        </p:txBody>
      </p:sp>
      <p:sp>
        <p:nvSpPr>
          <p:cNvPr id="42" name="Tekstvak 7"/>
          <p:cNvSpPr txBox="1"/>
          <p:nvPr/>
        </p:nvSpPr>
        <p:spPr>
          <a:xfrm>
            <a:off x="3592800" y="1684800"/>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a:t>
            </a:r>
            <a:endParaRPr lang="nl-NL" dirty="0" smtClean="0">
              <a:effectLst/>
              <a:latin typeface="Times New Roman"/>
              <a:ea typeface="Times New Roman"/>
            </a:endParaRPr>
          </a:p>
        </p:txBody>
      </p:sp>
      <p:sp>
        <p:nvSpPr>
          <p:cNvPr id="43" name="Tekstvak 7"/>
          <p:cNvSpPr txBox="1"/>
          <p:nvPr/>
        </p:nvSpPr>
        <p:spPr>
          <a:xfrm>
            <a:off x="3585719" y="3126987"/>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Mentale inspanning</a:t>
            </a:r>
            <a:endParaRPr lang="nl-NL" dirty="0" smtClean="0">
              <a:effectLst/>
              <a:latin typeface="Times New Roman"/>
              <a:ea typeface="Times New Roman"/>
            </a:endParaRPr>
          </a:p>
        </p:txBody>
      </p:sp>
      <p:sp>
        <p:nvSpPr>
          <p:cNvPr id="44" name="Tekstvak 7"/>
          <p:cNvSpPr txBox="1"/>
          <p:nvPr/>
        </p:nvSpPr>
        <p:spPr>
          <a:xfrm>
            <a:off x="6476400" y="1684799"/>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Moeilijkheid</a:t>
            </a:r>
            <a:endParaRPr lang="nl-NL" dirty="0" smtClean="0">
              <a:effectLst/>
              <a:latin typeface="Times New Roman"/>
              <a:ea typeface="Times New Roman"/>
            </a:endParaRPr>
          </a:p>
        </p:txBody>
      </p:sp>
      <p:sp>
        <p:nvSpPr>
          <p:cNvPr id="46" name="Tekstvak 7"/>
          <p:cNvSpPr txBox="1"/>
          <p:nvPr/>
        </p:nvSpPr>
        <p:spPr>
          <a:xfrm>
            <a:off x="6497396" y="3126986"/>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Ondersteuning</a:t>
            </a:r>
          </a:p>
        </p:txBody>
      </p:sp>
      <p:sp>
        <p:nvSpPr>
          <p:cNvPr id="58" name="Tekstvak 4"/>
          <p:cNvSpPr txBox="1"/>
          <p:nvPr/>
        </p:nvSpPr>
        <p:spPr>
          <a:xfrm>
            <a:off x="6638295" y="4626000"/>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err="1" smtClean="0">
                <a:effectLst/>
                <a:latin typeface="Calibri"/>
                <a:ea typeface="Times New Roman"/>
                <a:cs typeface="Times New Roman"/>
              </a:rPr>
              <a:t>Algemeen</a:t>
            </a:r>
            <a:r>
              <a:rPr lang="en-US" sz="1600" b="1" kern="1200" dirty="0" smtClean="0">
                <a:effectLst/>
                <a:latin typeface="Calibri"/>
                <a:ea typeface="Times New Roman"/>
                <a:cs typeface="Times New Roman"/>
              </a:rPr>
              <a:t> </a:t>
            </a:r>
            <a:r>
              <a:rPr lang="en-US" sz="1600" b="1" kern="1200" dirty="0" err="1" smtClean="0">
                <a:effectLst/>
                <a:latin typeface="Calibri"/>
                <a:ea typeface="Times New Roman"/>
                <a:cs typeface="Times New Roman"/>
              </a:rPr>
              <a:t>Advies</a:t>
            </a:r>
            <a:endParaRPr lang="nl-NL" sz="1600" b="1" dirty="0">
              <a:effectLst/>
              <a:latin typeface="Times New Roman"/>
              <a:ea typeface="Times New Roman"/>
            </a:endParaRPr>
          </a:p>
        </p:txBody>
      </p:sp>
      <p:sp>
        <p:nvSpPr>
          <p:cNvPr id="53" name="Tekstvak 4"/>
          <p:cNvSpPr txBox="1"/>
          <p:nvPr/>
        </p:nvSpPr>
        <p:spPr>
          <a:xfrm>
            <a:off x="3708000" y="4626000"/>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dirty="0" err="1" smtClean="0">
                <a:latin typeface="Calibri"/>
                <a:ea typeface="Times New Roman"/>
                <a:cs typeface="Times New Roman"/>
              </a:rPr>
              <a:t>Specifieke</a:t>
            </a:r>
            <a:r>
              <a:rPr lang="en-US" sz="1600" b="1" dirty="0" smtClean="0">
                <a:latin typeface="Calibri"/>
                <a:ea typeface="Times New Roman"/>
                <a:cs typeface="Times New Roman"/>
              </a:rPr>
              <a:t> Feedback</a:t>
            </a:r>
            <a:endParaRPr lang="nl-NL" sz="1600" b="1" dirty="0">
              <a:effectLst/>
              <a:latin typeface="Times New Roman"/>
              <a:ea typeface="Times New Roman"/>
            </a:endParaRPr>
          </a:p>
        </p:txBody>
      </p:sp>
      <p:cxnSp>
        <p:nvCxnSpPr>
          <p:cNvPr id="9" name="Elbow Connector 8"/>
          <p:cNvCxnSpPr>
            <a:stCxn id="50" idx="3"/>
            <a:endCxn id="43" idx="1"/>
          </p:cNvCxnSpPr>
          <p:nvPr/>
        </p:nvCxnSpPr>
        <p:spPr>
          <a:xfrm>
            <a:off x="2674561" y="2707165"/>
            <a:ext cx="911158" cy="721835"/>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0" idx="3"/>
            <a:endCxn id="42" idx="1"/>
          </p:cNvCxnSpPr>
          <p:nvPr/>
        </p:nvCxnSpPr>
        <p:spPr>
          <a:xfrm flipV="1">
            <a:off x="2674561" y="1986813"/>
            <a:ext cx="918239" cy="720352"/>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2" idx="3"/>
            <a:endCxn id="44" idx="1"/>
          </p:cNvCxnSpPr>
          <p:nvPr/>
        </p:nvCxnSpPr>
        <p:spPr>
          <a:xfrm flipV="1">
            <a:off x="5565361" y="1986812"/>
            <a:ext cx="911039" cy="1"/>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43" idx="3"/>
            <a:endCxn id="46" idx="1"/>
          </p:cNvCxnSpPr>
          <p:nvPr/>
        </p:nvCxnSpPr>
        <p:spPr>
          <a:xfrm flipV="1">
            <a:off x="5558280" y="3428999"/>
            <a:ext cx="939116" cy="1"/>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44" idx="3"/>
            <a:endCxn id="50" idx="2"/>
          </p:cNvCxnSpPr>
          <p:nvPr/>
        </p:nvCxnSpPr>
        <p:spPr>
          <a:xfrm flipH="1">
            <a:off x="1688281" y="1986812"/>
            <a:ext cx="6760680" cy="1045728"/>
          </a:xfrm>
          <a:prstGeom prst="bentConnector4">
            <a:avLst>
              <a:gd name="adj1" fmla="val -4757"/>
              <a:gd name="adj2" fmla="val 377598"/>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46" idx="3"/>
            <a:endCxn id="50" idx="2"/>
          </p:cNvCxnSpPr>
          <p:nvPr/>
        </p:nvCxnSpPr>
        <p:spPr>
          <a:xfrm flipH="1" flipV="1">
            <a:off x="1688281" y="3032540"/>
            <a:ext cx="6781676" cy="396459"/>
          </a:xfrm>
          <a:prstGeom prst="bentConnector4">
            <a:avLst>
              <a:gd name="adj1" fmla="val -4354"/>
              <a:gd name="adj2" fmla="val -63266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Up Arrow 10"/>
          <p:cNvSpPr/>
          <p:nvPr/>
        </p:nvSpPr>
        <p:spPr>
          <a:xfrm>
            <a:off x="3708000" y="4005063"/>
            <a:ext cx="1619970" cy="594000"/>
          </a:xfrm>
          <a:prstGeom prst="upArrow">
            <a:avLst>
              <a:gd name="adj1" fmla="val 48824"/>
              <a:gd name="adj2" fmla="val 50000"/>
            </a:avLst>
          </a:prstGeom>
          <a:gradFill flip="none" rotWithShape="1">
            <a:gsLst>
              <a:gs pos="72000">
                <a:srgbClr val="0070C0">
                  <a:alpha val="88000"/>
                </a:srgbClr>
              </a:gs>
              <a:gs pos="100000">
                <a:schemeClr val="accent1">
                  <a:tint val="44500"/>
                  <a:satMod val="160000"/>
                  <a:alpha val="51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Up Arrow 31"/>
          <p:cNvSpPr/>
          <p:nvPr/>
        </p:nvSpPr>
        <p:spPr>
          <a:xfrm>
            <a:off x="6638295" y="4005063"/>
            <a:ext cx="1619970" cy="594000"/>
          </a:xfrm>
          <a:prstGeom prst="upArrow">
            <a:avLst>
              <a:gd name="adj1" fmla="val 48824"/>
              <a:gd name="adj2" fmla="val 50000"/>
            </a:avLst>
          </a:prstGeom>
          <a:gradFill flip="none" rotWithShape="1">
            <a:gsLst>
              <a:gs pos="72000">
                <a:srgbClr val="0070C0">
                  <a:alpha val="88000"/>
                </a:srgbClr>
              </a:gs>
              <a:gs pos="100000">
                <a:schemeClr val="accent1">
                  <a:tint val="44500"/>
                  <a:satMod val="160000"/>
                  <a:alpha val="51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tangle 44"/>
          <p:cNvSpPr/>
          <p:nvPr/>
        </p:nvSpPr>
        <p:spPr>
          <a:xfrm>
            <a:off x="3419872" y="1556792"/>
            <a:ext cx="5184576" cy="824998"/>
          </a:xfrm>
          <a:prstGeom prst="rect">
            <a:avLst/>
          </a:prstGeom>
          <a:solidFill>
            <a:srgbClr val="0070C0">
              <a:alpha val="10000"/>
            </a:srgbClr>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Up Arrow 13"/>
          <p:cNvSpPr/>
          <p:nvPr/>
        </p:nvSpPr>
        <p:spPr>
          <a:xfrm>
            <a:off x="8114248" y="1763797"/>
            <a:ext cx="202167" cy="44602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660" y="1737687"/>
            <a:ext cx="471570" cy="463207"/>
          </a:xfrm>
          <a:prstGeom prst="rect">
            <a:avLst/>
          </a:prstGeom>
        </p:spPr>
      </p:pic>
      <p:sp>
        <p:nvSpPr>
          <p:cNvPr id="65" name="Up Arrow 64"/>
          <p:cNvSpPr/>
          <p:nvPr/>
        </p:nvSpPr>
        <p:spPr>
          <a:xfrm flipV="1">
            <a:off x="8114248" y="1777632"/>
            <a:ext cx="202167" cy="44602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8660" y="1791467"/>
            <a:ext cx="418356" cy="418356"/>
          </a:xfrm>
          <a:prstGeom prst="rect">
            <a:avLst/>
          </a:prstGeom>
        </p:spPr>
      </p:pic>
      <p:pic>
        <p:nvPicPr>
          <p:cNvPr id="66" name="Picture 65"/>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4214030" y="5301208"/>
            <a:ext cx="607909" cy="490364"/>
          </a:xfrm>
          <a:prstGeom prst="rect">
            <a:avLst/>
          </a:prstGeom>
        </p:spPr>
      </p:pic>
      <p:pic>
        <p:nvPicPr>
          <p:cNvPr id="67" name="Picture 66"/>
          <p:cNvPicPr>
            <a:picLocks noChangeAspect="1"/>
          </p:cNvPicPr>
          <p:nvPr/>
        </p:nvPicPr>
        <p:blipFill>
          <a:blip r:embed="rId6" cstate="print">
            <a:biLevel thresh="50000"/>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tretch>
            <a:fillRect/>
          </a:stretch>
        </p:blipFill>
        <p:spPr>
          <a:xfrm>
            <a:off x="7196252" y="5287516"/>
            <a:ext cx="504056" cy="504056"/>
          </a:xfrm>
          <a:prstGeom prst="rect">
            <a:avLst/>
          </a:prstGeom>
        </p:spPr>
      </p:pic>
    </p:spTree>
    <p:extLst>
      <p:ext uri="{BB962C8B-B14F-4D97-AF65-F5344CB8AC3E}">
        <p14:creationId xmlns:p14="http://schemas.microsoft.com/office/powerpoint/2010/main" val="138363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animBg="1"/>
      <p:bldP spid="45" grpId="0" animBg="1"/>
      <p:bldP spid="1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err="1" smtClean="0">
                <a:latin typeface="Helvetica" pitchFamily="34" charset="0"/>
                <a:ea typeface="ＭＳ Ｐゴシック" pitchFamily="-65" charset="-128"/>
                <a:cs typeface="Verdana"/>
              </a:rPr>
              <a:t>Praktijkimplicaties</a:t>
            </a:r>
            <a:endParaRPr lang="nl-NL" sz="4800" dirty="0">
              <a:latin typeface="Helvetica"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29</a:t>
            </a:fld>
            <a:endParaRPr lang="nl-NL" dirty="0"/>
          </a:p>
        </p:txBody>
      </p:sp>
      <p:sp>
        <p:nvSpPr>
          <p:cNvPr id="50" name="Tekstvak 4"/>
          <p:cNvSpPr txBox="1"/>
          <p:nvPr/>
        </p:nvSpPr>
        <p:spPr>
          <a:xfrm>
            <a:off x="702000" y="2381790"/>
            <a:ext cx="1972561" cy="650750"/>
          </a:xfrm>
          <a:prstGeom prst="rect">
            <a:avLst/>
          </a:prstGeom>
          <a:noFill/>
          <a:ln w="25400">
            <a:solidFill>
              <a:schemeClr val="tx1"/>
            </a:solidFill>
          </a:ln>
        </p:spPr>
        <p:txBody>
          <a:bodyPr wrap="square" rtlCol="0">
            <a:noAutofit/>
          </a:bodyPr>
          <a:lstStyle/>
          <a:p>
            <a:pPr algn="ctr">
              <a:spcAft>
                <a:spcPts val="0"/>
              </a:spcAft>
            </a:pPr>
            <a:r>
              <a:rPr lang="en-US" sz="2000" b="1" kern="1200" dirty="0" err="1" smtClean="0">
                <a:solidFill>
                  <a:srgbClr val="000000"/>
                </a:solidFill>
                <a:effectLst/>
                <a:latin typeface="Calibri"/>
                <a:ea typeface="Times New Roman"/>
                <a:cs typeface="Times New Roman"/>
              </a:rPr>
              <a:t>Taak</a:t>
            </a:r>
            <a:r>
              <a:rPr lang="en-US" sz="2000" b="1" kern="1200" dirty="0" smtClean="0">
                <a:solidFill>
                  <a:srgbClr val="000000"/>
                </a:solidFill>
                <a:effectLst/>
                <a:latin typeface="Calibri"/>
                <a:ea typeface="Times New Roman"/>
                <a:cs typeface="Times New Roman"/>
              </a:rPr>
              <a:t> </a:t>
            </a:r>
          </a:p>
          <a:p>
            <a:pPr algn="ctr">
              <a:spcAft>
                <a:spcPts val="0"/>
              </a:spcAft>
            </a:pPr>
            <a:r>
              <a:rPr lang="en-US" sz="2000" b="1" kern="1200" dirty="0" err="1" smtClean="0">
                <a:solidFill>
                  <a:srgbClr val="000000"/>
                </a:solidFill>
                <a:effectLst/>
                <a:latin typeface="Calibri"/>
                <a:ea typeface="Times New Roman"/>
                <a:cs typeface="Times New Roman"/>
              </a:rPr>
              <a:t>uitvoeren</a:t>
            </a:r>
            <a:endParaRPr lang="nl-NL" sz="2000" dirty="0">
              <a:effectLst/>
              <a:latin typeface="Times New Roman"/>
              <a:ea typeface="Times New Roman"/>
            </a:endParaRPr>
          </a:p>
        </p:txBody>
      </p:sp>
      <p:sp>
        <p:nvSpPr>
          <p:cNvPr id="42" name="Tekstvak 7"/>
          <p:cNvSpPr txBox="1"/>
          <p:nvPr/>
        </p:nvSpPr>
        <p:spPr>
          <a:xfrm>
            <a:off x="3592800" y="1684800"/>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a:t>
            </a:r>
            <a:endParaRPr lang="nl-NL" dirty="0" smtClean="0">
              <a:effectLst/>
              <a:latin typeface="Times New Roman"/>
              <a:ea typeface="Times New Roman"/>
            </a:endParaRPr>
          </a:p>
        </p:txBody>
      </p:sp>
      <p:sp>
        <p:nvSpPr>
          <p:cNvPr id="43" name="Tekstvak 7"/>
          <p:cNvSpPr txBox="1"/>
          <p:nvPr/>
        </p:nvSpPr>
        <p:spPr>
          <a:xfrm>
            <a:off x="3585719" y="3126987"/>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Mentale inspanning</a:t>
            </a:r>
            <a:endParaRPr lang="nl-NL" dirty="0" smtClean="0">
              <a:effectLst/>
              <a:latin typeface="Times New Roman"/>
              <a:ea typeface="Times New Roman"/>
            </a:endParaRPr>
          </a:p>
        </p:txBody>
      </p:sp>
      <p:sp>
        <p:nvSpPr>
          <p:cNvPr id="44" name="Tekstvak 7"/>
          <p:cNvSpPr txBox="1"/>
          <p:nvPr/>
        </p:nvSpPr>
        <p:spPr>
          <a:xfrm>
            <a:off x="6476400" y="1684799"/>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Moeilijkheid</a:t>
            </a:r>
            <a:endParaRPr lang="nl-NL" dirty="0" smtClean="0">
              <a:effectLst/>
              <a:latin typeface="Times New Roman"/>
              <a:ea typeface="Times New Roman"/>
            </a:endParaRPr>
          </a:p>
        </p:txBody>
      </p:sp>
      <p:sp>
        <p:nvSpPr>
          <p:cNvPr id="46" name="Tekstvak 7"/>
          <p:cNvSpPr txBox="1"/>
          <p:nvPr/>
        </p:nvSpPr>
        <p:spPr>
          <a:xfrm>
            <a:off x="6497396" y="3126986"/>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Ondersteuning</a:t>
            </a:r>
          </a:p>
        </p:txBody>
      </p:sp>
      <p:sp>
        <p:nvSpPr>
          <p:cNvPr id="58" name="Tekstvak 4"/>
          <p:cNvSpPr txBox="1"/>
          <p:nvPr/>
        </p:nvSpPr>
        <p:spPr>
          <a:xfrm>
            <a:off x="6638295" y="4626000"/>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err="1" smtClean="0">
                <a:effectLst/>
                <a:latin typeface="Calibri"/>
                <a:ea typeface="Times New Roman"/>
                <a:cs typeface="Times New Roman"/>
              </a:rPr>
              <a:t>Algemeen</a:t>
            </a:r>
            <a:r>
              <a:rPr lang="en-US" sz="1600" b="1" kern="1200" dirty="0" smtClean="0">
                <a:effectLst/>
                <a:latin typeface="Calibri"/>
                <a:ea typeface="Times New Roman"/>
                <a:cs typeface="Times New Roman"/>
              </a:rPr>
              <a:t> </a:t>
            </a:r>
            <a:r>
              <a:rPr lang="en-US" sz="1600" b="1" kern="1200" dirty="0" err="1" smtClean="0">
                <a:effectLst/>
                <a:latin typeface="Calibri"/>
                <a:ea typeface="Times New Roman"/>
                <a:cs typeface="Times New Roman"/>
              </a:rPr>
              <a:t>Advies</a:t>
            </a:r>
            <a:endParaRPr lang="nl-NL" sz="1600" b="1" dirty="0">
              <a:effectLst/>
              <a:latin typeface="Times New Roman"/>
              <a:ea typeface="Times New Roman"/>
            </a:endParaRPr>
          </a:p>
        </p:txBody>
      </p:sp>
      <p:sp>
        <p:nvSpPr>
          <p:cNvPr id="53" name="Tekstvak 4"/>
          <p:cNvSpPr txBox="1"/>
          <p:nvPr/>
        </p:nvSpPr>
        <p:spPr>
          <a:xfrm>
            <a:off x="3708000" y="4626000"/>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dirty="0" err="1" smtClean="0">
                <a:latin typeface="Calibri"/>
                <a:ea typeface="Times New Roman"/>
                <a:cs typeface="Times New Roman"/>
              </a:rPr>
              <a:t>Specifieke</a:t>
            </a:r>
            <a:r>
              <a:rPr lang="en-US" sz="1600" b="1" dirty="0" smtClean="0">
                <a:latin typeface="Calibri"/>
                <a:ea typeface="Times New Roman"/>
                <a:cs typeface="Times New Roman"/>
              </a:rPr>
              <a:t> Feedback</a:t>
            </a:r>
            <a:endParaRPr lang="nl-NL" sz="1600" b="1" dirty="0">
              <a:effectLst/>
              <a:latin typeface="Times New Roman"/>
              <a:ea typeface="Times New Roman"/>
            </a:endParaRPr>
          </a:p>
        </p:txBody>
      </p:sp>
      <p:cxnSp>
        <p:nvCxnSpPr>
          <p:cNvPr id="9" name="Elbow Connector 8"/>
          <p:cNvCxnSpPr>
            <a:stCxn id="50" idx="3"/>
            <a:endCxn id="43" idx="1"/>
          </p:cNvCxnSpPr>
          <p:nvPr/>
        </p:nvCxnSpPr>
        <p:spPr>
          <a:xfrm>
            <a:off x="2674561" y="2707165"/>
            <a:ext cx="911158" cy="721835"/>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0" idx="3"/>
            <a:endCxn id="42" idx="1"/>
          </p:cNvCxnSpPr>
          <p:nvPr/>
        </p:nvCxnSpPr>
        <p:spPr>
          <a:xfrm flipV="1">
            <a:off x="2674561" y="1986813"/>
            <a:ext cx="918239" cy="720352"/>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2" idx="3"/>
            <a:endCxn id="44" idx="1"/>
          </p:cNvCxnSpPr>
          <p:nvPr/>
        </p:nvCxnSpPr>
        <p:spPr>
          <a:xfrm flipV="1">
            <a:off x="5565361" y="1986812"/>
            <a:ext cx="911039" cy="1"/>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43" idx="3"/>
            <a:endCxn id="46" idx="1"/>
          </p:cNvCxnSpPr>
          <p:nvPr/>
        </p:nvCxnSpPr>
        <p:spPr>
          <a:xfrm flipV="1">
            <a:off x="5558280" y="3428999"/>
            <a:ext cx="939116" cy="1"/>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44" idx="3"/>
            <a:endCxn id="50" idx="2"/>
          </p:cNvCxnSpPr>
          <p:nvPr/>
        </p:nvCxnSpPr>
        <p:spPr>
          <a:xfrm flipH="1">
            <a:off x="1688281" y="1986812"/>
            <a:ext cx="6760680" cy="1045728"/>
          </a:xfrm>
          <a:prstGeom prst="bentConnector4">
            <a:avLst>
              <a:gd name="adj1" fmla="val -4757"/>
              <a:gd name="adj2" fmla="val 378297"/>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46" idx="3"/>
            <a:endCxn id="50" idx="2"/>
          </p:cNvCxnSpPr>
          <p:nvPr/>
        </p:nvCxnSpPr>
        <p:spPr>
          <a:xfrm flipH="1" flipV="1">
            <a:off x="1688281" y="3032540"/>
            <a:ext cx="6781676" cy="396459"/>
          </a:xfrm>
          <a:prstGeom prst="bentConnector4">
            <a:avLst>
              <a:gd name="adj1" fmla="val -4354"/>
              <a:gd name="adj2" fmla="val -63266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Up Arrow 10"/>
          <p:cNvSpPr/>
          <p:nvPr/>
        </p:nvSpPr>
        <p:spPr>
          <a:xfrm>
            <a:off x="3708000" y="4005063"/>
            <a:ext cx="1619970" cy="594000"/>
          </a:xfrm>
          <a:prstGeom prst="upArrow">
            <a:avLst>
              <a:gd name="adj1" fmla="val 48824"/>
              <a:gd name="adj2" fmla="val 50000"/>
            </a:avLst>
          </a:prstGeom>
          <a:gradFill flip="none" rotWithShape="1">
            <a:gsLst>
              <a:gs pos="72000">
                <a:srgbClr val="0070C0">
                  <a:alpha val="88000"/>
                </a:srgbClr>
              </a:gs>
              <a:gs pos="100000">
                <a:schemeClr val="accent1">
                  <a:tint val="44500"/>
                  <a:satMod val="160000"/>
                  <a:alpha val="51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Up Arrow 31"/>
          <p:cNvSpPr/>
          <p:nvPr/>
        </p:nvSpPr>
        <p:spPr>
          <a:xfrm>
            <a:off x="6638295" y="4005063"/>
            <a:ext cx="1619970" cy="594000"/>
          </a:xfrm>
          <a:prstGeom prst="upArrow">
            <a:avLst>
              <a:gd name="adj1" fmla="val 48824"/>
              <a:gd name="adj2" fmla="val 50000"/>
            </a:avLst>
          </a:prstGeom>
          <a:gradFill flip="none" rotWithShape="1">
            <a:gsLst>
              <a:gs pos="72000">
                <a:srgbClr val="0070C0">
                  <a:alpha val="88000"/>
                </a:srgbClr>
              </a:gs>
              <a:gs pos="100000">
                <a:schemeClr val="accent1">
                  <a:tint val="44500"/>
                  <a:satMod val="160000"/>
                  <a:alpha val="51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6" name="Rectangle 55"/>
          <p:cNvSpPr/>
          <p:nvPr/>
        </p:nvSpPr>
        <p:spPr>
          <a:xfrm>
            <a:off x="3428592" y="3016501"/>
            <a:ext cx="5184576" cy="824998"/>
          </a:xfrm>
          <a:prstGeom prst="rect">
            <a:avLst/>
          </a:prstGeom>
          <a:solidFill>
            <a:srgbClr val="0070C0">
              <a:alpha val="10000"/>
            </a:srgbClr>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Up Arrow 13"/>
          <p:cNvSpPr/>
          <p:nvPr/>
        </p:nvSpPr>
        <p:spPr>
          <a:xfrm>
            <a:off x="8215331" y="3188757"/>
            <a:ext cx="202167" cy="44602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5" name="Up Arrow 64"/>
          <p:cNvSpPr/>
          <p:nvPr/>
        </p:nvSpPr>
        <p:spPr>
          <a:xfrm flipV="1">
            <a:off x="8210587" y="3205984"/>
            <a:ext cx="202167" cy="44602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7648" y="3219822"/>
            <a:ext cx="418356" cy="418356"/>
          </a:xfrm>
          <a:prstGeom prst="rect">
            <a:avLst/>
          </a:prstGeom>
        </p:spPr>
      </p:pic>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18660" y="3171972"/>
            <a:ext cx="471570" cy="463207"/>
          </a:xfrm>
          <a:prstGeom prst="rect">
            <a:avLst/>
          </a:prstGeom>
        </p:spPr>
      </p:pic>
      <p:pic>
        <p:nvPicPr>
          <p:cNvPr id="36" name="Picture 35"/>
          <p:cNvPicPr>
            <a:picLocks noChangeAspect="1"/>
          </p:cNvPicPr>
          <p:nvPr/>
        </p:nvPicPr>
        <p:blipFill>
          <a:blip r:embed="rId5" cstate="print">
            <a:biLevel thresh="50000"/>
            <a:extLst>
              <a:ext uri="{28A0092B-C50C-407E-A947-70E740481C1C}">
                <a14:useLocalDpi xmlns:a14="http://schemas.microsoft.com/office/drawing/2010/main" val="0"/>
              </a:ext>
            </a:extLst>
          </a:blip>
          <a:stretch>
            <a:fillRect/>
          </a:stretch>
        </p:blipFill>
        <p:spPr>
          <a:xfrm>
            <a:off x="4214030" y="5301208"/>
            <a:ext cx="607909" cy="490364"/>
          </a:xfrm>
          <a:prstGeom prst="rect">
            <a:avLst/>
          </a:prstGeom>
        </p:spPr>
      </p:pic>
      <p:pic>
        <p:nvPicPr>
          <p:cNvPr id="37" name="Picture 36"/>
          <p:cNvPicPr>
            <a:picLocks noChangeAspect="1"/>
          </p:cNvPicPr>
          <p:nvPr/>
        </p:nvPicPr>
        <p:blipFill>
          <a:blip r:embed="rId6" cstate="print">
            <a:biLevel thresh="50000"/>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tretch>
            <a:fillRect/>
          </a:stretch>
        </p:blipFill>
        <p:spPr>
          <a:xfrm>
            <a:off x="7196252" y="5287516"/>
            <a:ext cx="504056" cy="504056"/>
          </a:xfrm>
          <a:prstGeom prst="rect">
            <a:avLst/>
          </a:prstGeom>
        </p:spPr>
      </p:pic>
    </p:spTree>
    <p:extLst>
      <p:ext uri="{BB962C8B-B14F-4D97-AF65-F5344CB8AC3E}">
        <p14:creationId xmlns:p14="http://schemas.microsoft.com/office/powerpoint/2010/main" val="100197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subTnLst>
                                    <p:set>
                                      <p:cBhvr override="childStyle">
                                        <p:cTn dur="1" fill="hold" display="0" masterRel="nextClick" afterEffect="1"/>
                                        <p:tgtEl>
                                          <p:spTgt spid="35"/>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subTnLst>
                                    <p:set>
                                      <p:cBhvr override="childStyle">
                                        <p:cTn dur="1" fill="hold" display="0" masterRel="nextClick" afterEffect="1"/>
                                        <p:tgtEl>
                                          <p:spTgt spid="6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4"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8835" y="1045511"/>
            <a:ext cx="3590640" cy="4589890"/>
          </a:xfrm>
          <a:prstGeom prst="rect">
            <a:avLst/>
          </a:prstGeom>
          <a:ln w="19050">
            <a:solidFill>
              <a:schemeClr val="tx1"/>
            </a:solidFill>
          </a:ln>
        </p:spPr>
      </p:pic>
      <p:sp>
        <p:nvSpPr>
          <p:cNvPr id="2" name="Title 1"/>
          <p:cNvSpPr>
            <a:spLocks noGrp="1"/>
          </p:cNvSpPr>
          <p:nvPr>
            <p:ph type="title"/>
          </p:nvPr>
        </p:nvSpPr>
        <p:spPr/>
        <p:txBody>
          <a:bodyPr anchor="t">
            <a:normAutofit/>
          </a:bodyPr>
          <a:lstStyle/>
          <a:p>
            <a:pPr algn="l"/>
            <a:r>
              <a:rPr lang="nl-NL" sz="2800" b="1" dirty="0" smtClean="0">
                <a:latin typeface="Helvetica" panose="020B0604020202020204" pitchFamily="34" charset="0"/>
                <a:cs typeface="Helvetica" panose="020B0604020202020204" pitchFamily="34" charset="0"/>
              </a:rPr>
              <a:t>Achtergrond</a:t>
            </a:r>
            <a:endParaRPr lang="nl-NL" sz="2800" b="1"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1268760"/>
            <a:ext cx="8229600" cy="4857403"/>
          </a:xfrm>
        </p:spPr>
        <p:txBody>
          <a:bodyPr/>
          <a:lstStyle/>
          <a:p>
            <a:pPr marL="0" indent="0">
              <a:buNone/>
            </a:pPr>
            <a:r>
              <a:rPr lang="nl-NL" sz="2400" dirty="0" smtClean="0">
                <a:latin typeface="Helvetica" panose="020B0604020202020204" pitchFamily="34" charset="0"/>
                <a:cs typeface="Helvetica" panose="020B0604020202020204" pitchFamily="34" charset="0"/>
              </a:rPr>
              <a:t>Taakselectie</a:t>
            </a:r>
          </a:p>
          <a:p>
            <a:pPr marL="0" indent="0">
              <a:buNone/>
            </a:pPr>
            <a:endParaRPr lang="nl-NL" sz="2400" dirty="0" smtClean="0">
              <a:latin typeface="Helvetica" panose="020B0604020202020204" pitchFamily="34" charset="0"/>
              <a:cs typeface="Helvetica" panose="020B0604020202020204" pitchFamily="34" charset="0"/>
            </a:endParaRPr>
          </a:p>
          <a:p>
            <a:pPr marL="0" indent="0">
              <a:buNone/>
            </a:pPr>
            <a:endParaRPr lang="nl-NL" sz="2400" dirty="0" smtClean="0">
              <a:latin typeface="Helvetica" panose="020B0604020202020204" pitchFamily="34" charset="0"/>
              <a:cs typeface="Helvetica" panose="020B0604020202020204" pitchFamily="34" charset="0"/>
            </a:endParaRPr>
          </a:p>
          <a:p>
            <a:pPr marL="0" indent="0">
              <a:buNone/>
            </a:pPr>
            <a:endParaRPr lang="nl-NL" sz="2400" dirty="0">
              <a:latin typeface="Helvetica" panose="020B0604020202020204" pitchFamily="34" charset="0"/>
              <a:cs typeface="Helvetica" panose="020B0604020202020204" pitchFamily="34" charset="0"/>
            </a:endParaRPr>
          </a:p>
          <a:p>
            <a:pPr marL="0" indent="0">
              <a:buNone/>
            </a:pPr>
            <a:endParaRPr lang="nl-NL" sz="2400" dirty="0" smtClean="0">
              <a:latin typeface="Helvetica" panose="020B0604020202020204" pitchFamily="34" charset="0"/>
              <a:cs typeface="Helvetica" panose="020B0604020202020204" pitchFamily="34" charset="0"/>
            </a:endParaRPr>
          </a:p>
          <a:p>
            <a:pPr marL="0" indent="0">
              <a:buNone/>
            </a:pPr>
            <a:endParaRPr lang="nl-NL" sz="2400" dirty="0">
              <a:latin typeface="Helvetica" panose="020B0604020202020204" pitchFamily="34" charset="0"/>
              <a:cs typeface="Helvetica" panose="020B0604020202020204" pitchFamily="34" charset="0"/>
            </a:endParaRPr>
          </a:p>
          <a:p>
            <a:pPr lvl="1"/>
            <a:endParaRPr lang="nl-NL" dirty="0" err="1" smtClean="0"/>
          </a:p>
        </p:txBody>
      </p:sp>
      <p:sp>
        <p:nvSpPr>
          <p:cNvPr id="5" name="Slide Number Placeholder 4"/>
          <p:cNvSpPr>
            <a:spLocks noGrp="1"/>
          </p:cNvSpPr>
          <p:nvPr>
            <p:ph type="sldNum" sz="quarter" idx="12"/>
          </p:nvPr>
        </p:nvSpPr>
        <p:spPr/>
        <p:txBody>
          <a:bodyPr/>
          <a:lstStyle/>
          <a:p>
            <a:fld id="{BDBD3E83-94A0-4B67-B708-0FEFC9F20901}" type="slidenum">
              <a:rPr lang="en-US" smtClean="0"/>
              <a:t>3</a:t>
            </a:fld>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34170">
            <a:off x="1072711" y="1934722"/>
            <a:ext cx="6289958" cy="2811468"/>
          </a:xfrm>
          <a:prstGeom prst="rect">
            <a:avLst/>
          </a:prstGeom>
          <a:ln w="19050">
            <a:solidFill>
              <a:schemeClr val="tx1"/>
            </a:solidFill>
          </a:ln>
        </p:spPr>
      </p:pic>
      <p:grpSp>
        <p:nvGrpSpPr>
          <p:cNvPr id="19" name="Group 18"/>
          <p:cNvGrpSpPr/>
          <p:nvPr/>
        </p:nvGrpSpPr>
        <p:grpSpPr>
          <a:xfrm rot="476391">
            <a:off x="2889951" y="594828"/>
            <a:ext cx="3983392" cy="5078313"/>
            <a:chOff x="1164672" y="385834"/>
            <a:chExt cx="3983392" cy="5078313"/>
          </a:xfrm>
        </p:grpSpPr>
        <p:sp>
          <p:nvSpPr>
            <p:cNvPr id="20" name="TextBox 19"/>
            <p:cNvSpPr txBox="1"/>
            <p:nvPr/>
          </p:nvSpPr>
          <p:spPr>
            <a:xfrm>
              <a:off x="1164672" y="385834"/>
              <a:ext cx="3983392" cy="5078313"/>
            </a:xfrm>
            <a:prstGeom prst="rect">
              <a:avLst/>
            </a:prstGeom>
            <a:solidFill>
              <a:schemeClr val="bg1"/>
            </a:solidFill>
            <a:ln w="19050">
              <a:solidFill>
                <a:schemeClr val="tx1"/>
              </a:solidFill>
            </a:ln>
          </p:spPr>
          <p:txBody>
            <a:bodyPr wrap="square" rtlCol="0">
              <a:spAutoFit/>
            </a:bodyPr>
            <a:lstStyle/>
            <a:p>
              <a:r>
                <a:rPr lang="nl-NL" b="1" dirty="0" smtClean="0"/>
                <a:t>Kattenvacht</a:t>
              </a:r>
            </a:p>
            <a:p>
              <a:r>
                <a:rPr lang="nl-NL" dirty="0" smtClean="0"/>
                <a:t>Vlekken zijn dominant over strepen. Een kat met een homozygoot genotype voor vlekken krijgt een nakomeling met een gestreepte kat. Wat is het mogelijke genotype van de nakomeling?</a:t>
              </a:r>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smtClean="0"/>
            </a:p>
            <a:p>
              <a:endParaRPr lang="nl-NL" dirty="0"/>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3648" y="3717032"/>
              <a:ext cx="915750" cy="1440000"/>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2164826"/>
              <a:ext cx="910000" cy="1440000"/>
            </a:xfrm>
            <a:prstGeom prst="rect">
              <a:avLst/>
            </a:prstGeom>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55776" y="3681190"/>
              <a:ext cx="2188283" cy="1511683"/>
            </a:xfrm>
            <a:prstGeom prst="rect">
              <a:avLst/>
            </a:prstGeom>
          </p:spPr>
        </p:pic>
      </p:grpSp>
      <p:grpSp>
        <p:nvGrpSpPr>
          <p:cNvPr id="24" name="Group 23" hidden="1"/>
          <p:cNvGrpSpPr/>
          <p:nvPr/>
        </p:nvGrpSpPr>
        <p:grpSpPr>
          <a:xfrm>
            <a:off x="1691680" y="1196752"/>
            <a:ext cx="3290811" cy="4062065"/>
            <a:chOff x="1691680" y="1196752"/>
            <a:chExt cx="3290811" cy="4062065"/>
          </a:xfrm>
        </p:grpSpPr>
        <p:pic>
          <p:nvPicPr>
            <p:cNvPr id="25" name="Picture 2" descr="Image result for pythagoras">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91680" y="1196752"/>
              <a:ext cx="3290811" cy="360040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452766" y="4797152"/>
              <a:ext cx="1768638" cy="461665"/>
            </a:xfrm>
            <a:prstGeom prst="rect">
              <a:avLst/>
            </a:prstGeom>
            <a:noFill/>
          </p:spPr>
          <p:txBody>
            <a:bodyPr wrap="square" rtlCol="0">
              <a:spAutoFit/>
            </a:bodyPr>
            <a:lstStyle/>
            <a:p>
              <a:pPr algn="ctr"/>
              <a:r>
                <a:rPr lang="nl-NL" sz="2400" dirty="0" smtClean="0"/>
                <a:t>a</a:t>
              </a:r>
              <a:r>
                <a:rPr lang="nl-NL" sz="2400" baseline="30000" dirty="0" smtClean="0"/>
                <a:t>2</a:t>
              </a:r>
              <a:r>
                <a:rPr lang="nl-NL" sz="2400" dirty="0" smtClean="0"/>
                <a:t> + b</a:t>
              </a:r>
              <a:r>
                <a:rPr lang="nl-NL" sz="2400" baseline="30000" dirty="0" smtClean="0"/>
                <a:t>2</a:t>
              </a:r>
              <a:r>
                <a:rPr lang="nl-NL" sz="2400" dirty="0" smtClean="0"/>
                <a:t> = c</a:t>
              </a:r>
              <a:r>
                <a:rPr lang="nl-NL" sz="2400" baseline="30000" dirty="0" smtClean="0"/>
                <a:t>2</a:t>
              </a:r>
              <a:endParaRPr lang="nl-NL" sz="2400" baseline="30000" dirty="0"/>
            </a:p>
          </p:txBody>
        </p:sp>
      </p:grpSp>
    </p:spTree>
    <p:extLst>
      <p:ext uri="{BB962C8B-B14F-4D97-AF65-F5344CB8AC3E}">
        <p14:creationId xmlns:p14="http://schemas.microsoft.com/office/powerpoint/2010/main" val="19279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err="1" smtClean="0">
                <a:latin typeface="Helvetica" pitchFamily="34" charset="0"/>
                <a:ea typeface="ＭＳ Ｐゴシック" pitchFamily="-65" charset="-128"/>
                <a:cs typeface="Verdana"/>
              </a:rPr>
              <a:t>Praktijkimplicaties</a:t>
            </a:r>
            <a:endParaRPr lang="nl-NL" sz="4800" dirty="0">
              <a:latin typeface="Helvetica"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30</a:t>
            </a:fld>
            <a:endParaRPr lang="nl-NL" dirty="0"/>
          </a:p>
        </p:txBody>
      </p:sp>
      <p:sp>
        <p:nvSpPr>
          <p:cNvPr id="50" name="Tekstvak 4"/>
          <p:cNvSpPr txBox="1"/>
          <p:nvPr/>
        </p:nvSpPr>
        <p:spPr>
          <a:xfrm>
            <a:off x="702000" y="2381790"/>
            <a:ext cx="1972561" cy="650750"/>
          </a:xfrm>
          <a:prstGeom prst="rect">
            <a:avLst/>
          </a:prstGeom>
          <a:noFill/>
          <a:ln w="25400">
            <a:solidFill>
              <a:schemeClr val="tx1"/>
            </a:solidFill>
          </a:ln>
        </p:spPr>
        <p:txBody>
          <a:bodyPr wrap="square" rtlCol="0">
            <a:noAutofit/>
          </a:bodyPr>
          <a:lstStyle/>
          <a:p>
            <a:pPr algn="ctr">
              <a:spcAft>
                <a:spcPts val="0"/>
              </a:spcAft>
            </a:pPr>
            <a:r>
              <a:rPr lang="en-US" sz="2000" b="1" kern="1200" dirty="0" err="1" smtClean="0">
                <a:solidFill>
                  <a:srgbClr val="000000"/>
                </a:solidFill>
                <a:effectLst/>
                <a:latin typeface="Calibri"/>
                <a:ea typeface="Times New Roman"/>
                <a:cs typeface="Times New Roman"/>
              </a:rPr>
              <a:t>Taak</a:t>
            </a:r>
            <a:r>
              <a:rPr lang="en-US" sz="2000" b="1" kern="1200" dirty="0" smtClean="0">
                <a:solidFill>
                  <a:srgbClr val="000000"/>
                </a:solidFill>
                <a:effectLst/>
                <a:latin typeface="Calibri"/>
                <a:ea typeface="Times New Roman"/>
                <a:cs typeface="Times New Roman"/>
              </a:rPr>
              <a:t> </a:t>
            </a:r>
          </a:p>
          <a:p>
            <a:pPr algn="ctr">
              <a:spcAft>
                <a:spcPts val="0"/>
              </a:spcAft>
            </a:pPr>
            <a:r>
              <a:rPr lang="en-US" sz="2000" b="1" kern="1200" dirty="0" err="1" smtClean="0">
                <a:solidFill>
                  <a:srgbClr val="000000"/>
                </a:solidFill>
                <a:effectLst/>
                <a:latin typeface="Calibri"/>
                <a:ea typeface="Times New Roman"/>
                <a:cs typeface="Times New Roman"/>
              </a:rPr>
              <a:t>uitvoeren</a:t>
            </a:r>
            <a:endParaRPr lang="nl-NL" sz="2000" dirty="0">
              <a:effectLst/>
              <a:latin typeface="Times New Roman"/>
              <a:ea typeface="Times New Roman"/>
            </a:endParaRPr>
          </a:p>
        </p:txBody>
      </p:sp>
      <p:sp>
        <p:nvSpPr>
          <p:cNvPr id="42" name="Tekstvak 7"/>
          <p:cNvSpPr txBox="1"/>
          <p:nvPr/>
        </p:nvSpPr>
        <p:spPr>
          <a:xfrm>
            <a:off x="3592800" y="1684800"/>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a:t>
            </a:r>
            <a:endParaRPr lang="nl-NL" dirty="0" smtClean="0">
              <a:effectLst/>
              <a:latin typeface="Times New Roman"/>
              <a:ea typeface="Times New Roman"/>
            </a:endParaRPr>
          </a:p>
        </p:txBody>
      </p:sp>
      <p:sp>
        <p:nvSpPr>
          <p:cNvPr id="43" name="Tekstvak 7"/>
          <p:cNvSpPr txBox="1"/>
          <p:nvPr/>
        </p:nvSpPr>
        <p:spPr>
          <a:xfrm>
            <a:off x="3585719" y="3126987"/>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Mentale inspanning</a:t>
            </a:r>
            <a:endParaRPr lang="nl-NL" dirty="0" smtClean="0">
              <a:effectLst/>
              <a:latin typeface="Times New Roman"/>
              <a:ea typeface="Times New Roman"/>
            </a:endParaRPr>
          </a:p>
        </p:txBody>
      </p:sp>
      <p:sp>
        <p:nvSpPr>
          <p:cNvPr id="44" name="Tekstvak 7"/>
          <p:cNvSpPr txBox="1"/>
          <p:nvPr/>
        </p:nvSpPr>
        <p:spPr>
          <a:xfrm>
            <a:off x="6476400" y="1684799"/>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Moeilijkheid</a:t>
            </a:r>
            <a:endParaRPr lang="nl-NL" dirty="0" smtClean="0">
              <a:effectLst/>
              <a:latin typeface="Times New Roman"/>
              <a:ea typeface="Times New Roman"/>
            </a:endParaRPr>
          </a:p>
        </p:txBody>
      </p:sp>
      <p:sp>
        <p:nvSpPr>
          <p:cNvPr id="46" name="Tekstvak 7"/>
          <p:cNvSpPr txBox="1"/>
          <p:nvPr/>
        </p:nvSpPr>
        <p:spPr>
          <a:xfrm>
            <a:off x="6497396" y="3126986"/>
            <a:ext cx="1972561" cy="604025"/>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Ondersteuning</a:t>
            </a:r>
          </a:p>
        </p:txBody>
      </p:sp>
      <p:sp>
        <p:nvSpPr>
          <p:cNvPr id="58" name="Tekstvak 4"/>
          <p:cNvSpPr txBox="1"/>
          <p:nvPr/>
        </p:nvSpPr>
        <p:spPr>
          <a:xfrm>
            <a:off x="6638295" y="4626000"/>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err="1" smtClean="0">
                <a:effectLst/>
                <a:latin typeface="Calibri"/>
                <a:ea typeface="Times New Roman"/>
                <a:cs typeface="Times New Roman"/>
              </a:rPr>
              <a:t>Algemeen</a:t>
            </a:r>
            <a:r>
              <a:rPr lang="en-US" sz="1600" b="1" kern="1200" dirty="0" smtClean="0">
                <a:effectLst/>
                <a:latin typeface="Calibri"/>
                <a:ea typeface="Times New Roman"/>
                <a:cs typeface="Times New Roman"/>
              </a:rPr>
              <a:t> </a:t>
            </a:r>
            <a:r>
              <a:rPr lang="en-US" sz="1600" b="1" kern="1200" dirty="0" err="1" smtClean="0">
                <a:effectLst/>
                <a:latin typeface="Calibri"/>
                <a:ea typeface="Times New Roman"/>
                <a:cs typeface="Times New Roman"/>
              </a:rPr>
              <a:t>Advies</a:t>
            </a:r>
            <a:endParaRPr lang="nl-NL" sz="1600" b="1" dirty="0">
              <a:effectLst/>
              <a:latin typeface="Times New Roman"/>
              <a:ea typeface="Times New Roman"/>
            </a:endParaRPr>
          </a:p>
        </p:txBody>
      </p:sp>
      <p:sp>
        <p:nvSpPr>
          <p:cNvPr id="53" name="Tekstvak 4"/>
          <p:cNvSpPr txBox="1"/>
          <p:nvPr/>
        </p:nvSpPr>
        <p:spPr>
          <a:xfrm>
            <a:off x="3708000" y="4626000"/>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dirty="0" err="1" smtClean="0">
                <a:latin typeface="Calibri"/>
                <a:ea typeface="Times New Roman"/>
                <a:cs typeface="Times New Roman"/>
              </a:rPr>
              <a:t>Specifieke</a:t>
            </a:r>
            <a:r>
              <a:rPr lang="en-US" sz="1600" b="1" dirty="0" smtClean="0">
                <a:latin typeface="Calibri"/>
                <a:ea typeface="Times New Roman"/>
                <a:cs typeface="Times New Roman"/>
              </a:rPr>
              <a:t> Feedback</a:t>
            </a:r>
            <a:endParaRPr lang="nl-NL" sz="1600" b="1" dirty="0">
              <a:effectLst/>
              <a:latin typeface="Times New Roman"/>
              <a:ea typeface="Times New Roman"/>
            </a:endParaRPr>
          </a:p>
        </p:txBody>
      </p:sp>
      <p:cxnSp>
        <p:nvCxnSpPr>
          <p:cNvPr id="9" name="Elbow Connector 8"/>
          <p:cNvCxnSpPr>
            <a:stCxn id="50" idx="3"/>
            <a:endCxn id="43" idx="1"/>
          </p:cNvCxnSpPr>
          <p:nvPr/>
        </p:nvCxnSpPr>
        <p:spPr>
          <a:xfrm>
            <a:off x="2674561" y="2707165"/>
            <a:ext cx="911158" cy="721835"/>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Elbow Connector 11"/>
          <p:cNvCxnSpPr>
            <a:stCxn id="50" idx="3"/>
            <a:endCxn id="42" idx="1"/>
          </p:cNvCxnSpPr>
          <p:nvPr/>
        </p:nvCxnSpPr>
        <p:spPr>
          <a:xfrm flipV="1">
            <a:off x="2674561" y="1986813"/>
            <a:ext cx="918239" cy="720352"/>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42" idx="3"/>
            <a:endCxn id="44" idx="1"/>
          </p:cNvCxnSpPr>
          <p:nvPr/>
        </p:nvCxnSpPr>
        <p:spPr>
          <a:xfrm flipV="1">
            <a:off x="5565361" y="1986812"/>
            <a:ext cx="911039" cy="1"/>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43" idx="3"/>
            <a:endCxn id="46" idx="1"/>
          </p:cNvCxnSpPr>
          <p:nvPr/>
        </p:nvCxnSpPr>
        <p:spPr>
          <a:xfrm flipV="1">
            <a:off x="5558280" y="3428999"/>
            <a:ext cx="939116" cy="1"/>
          </a:xfrm>
          <a:prstGeom prst="bentConnector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44" idx="3"/>
            <a:endCxn id="50" idx="2"/>
          </p:cNvCxnSpPr>
          <p:nvPr/>
        </p:nvCxnSpPr>
        <p:spPr>
          <a:xfrm flipH="1">
            <a:off x="1688281" y="1986812"/>
            <a:ext cx="6760680" cy="1045728"/>
          </a:xfrm>
          <a:prstGeom prst="bentConnector4">
            <a:avLst>
              <a:gd name="adj1" fmla="val -4757"/>
              <a:gd name="adj2" fmla="val 377598"/>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Elbow Connector 38"/>
          <p:cNvCxnSpPr>
            <a:stCxn id="46" idx="3"/>
            <a:endCxn id="50" idx="2"/>
          </p:cNvCxnSpPr>
          <p:nvPr/>
        </p:nvCxnSpPr>
        <p:spPr>
          <a:xfrm flipH="1" flipV="1">
            <a:off x="1688281" y="3032540"/>
            <a:ext cx="6781676" cy="396459"/>
          </a:xfrm>
          <a:prstGeom prst="bentConnector4">
            <a:avLst>
              <a:gd name="adj1" fmla="val -4354"/>
              <a:gd name="adj2" fmla="val -63266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Up Arrow 10"/>
          <p:cNvSpPr/>
          <p:nvPr/>
        </p:nvSpPr>
        <p:spPr>
          <a:xfrm>
            <a:off x="3708000" y="4005063"/>
            <a:ext cx="1619970" cy="594000"/>
          </a:xfrm>
          <a:prstGeom prst="upArrow">
            <a:avLst>
              <a:gd name="adj1" fmla="val 48824"/>
              <a:gd name="adj2" fmla="val 50000"/>
            </a:avLst>
          </a:prstGeom>
          <a:gradFill flip="none" rotWithShape="1">
            <a:gsLst>
              <a:gs pos="72000">
                <a:srgbClr val="0070C0">
                  <a:alpha val="88000"/>
                </a:srgbClr>
              </a:gs>
              <a:gs pos="100000">
                <a:schemeClr val="accent1">
                  <a:tint val="44500"/>
                  <a:satMod val="160000"/>
                  <a:alpha val="51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Up Arrow 31"/>
          <p:cNvSpPr/>
          <p:nvPr/>
        </p:nvSpPr>
        <p:spPr>
          <a:xfrm>
            <a:off x="6638295" y="4005063"/>
            <a:ext cx="1619970" cy="594000"/>
          </a:xfrm>
          <a:prstGeom prst="upArrow">
            <a:avLst>
              <a:gd name="adj1" fmla="val 48824"/>
              <a:gd name="adj2" fmla="val 50000"/>
            </a:avLst>
          </a:prstGeom>
          <a:gradFill flip="none" rotWithShape="1">
            <a:gsLst>
              <a:gs pos="72000">
                <a:srgbClr val="0070C0">
                  <a:alpha val="88000"/>
                </a:srgbClr>
              </a:gs>
              <a:gs pos="100000">
                <a:schemeClr val="accent1">
                  <a:tint val="44500"/>
                  <a:satMod val="160000"/>
                  <a:alpha val="51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7" name="Group 46"/>
          <p:cNvGrpSpPr/>
          <p:nvPr/>
        </p:nvGrpSpPr>
        <p:grpSpPr>
          <a:xfrm>
            <a:off x="4607258" y="355179"/>
            <a:ext cx="3238770" cy="426182"/>
            <a:chOff x="2609381" y="5517232"/>
            <a:chExt cx="3238770" cy="426182"/>
          </a:xfrm>
        </p:grpSpPr>
        <p:sp>
          <p:nvSpPr>
            <p:cNvPr id="48" name="Rectangle 47"/>
            <p:cNvSpPr/>
            <p:nvPr/>
          </p:nvSpPr>
          <p:spPr>
            <a:xfrm>
              <a:off x="3295849" y="5517232"/>
              <a:ext cx="2552302" cy="400110"/>
            </a:xfrm>
            <a:prstGeom prst="rect">
              <a:avLst/>
            </a:prstGeom>
          </p:spPr>
          <p:txBody>
            <a:bodyPr wrap="none">
              <a:spAutoFit/>
            </a:bodyPr>
            <a:lstStyle/>
            <a:p>
              <a:pPr algn="ctr">
                <a:buClr>
                  <a:schemeClr val="tx1"/>
                </a:buClr>
              </a:pPr>
              <a:r>
                <a:rPr lang="en-US" sz="2000" dirty="0">
                  <a:latin typeface="Helvetica" panose="020B0604020202020204" pitchFamily="34" charset="0"/>
                  <a:cs typeface="Helvetica" panose="020B0604020202020204" pitchFamily="34" charset="0"/>
                </a:rPr>
                <a:t>M.L.Nugteren@uu.nl</a:t>
              </a:r>
            </a:p>
          </p:txBody>
        </p:sp>
        <p:pic>
          <p:nvPicPr>
            <p:cNvPr id="49" name="Picture 4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09381" y="5517232"/>
              <a:ext cx="686468" cy="426182"/>
            </a:xfrm>
            <a:prstGeom prst="rect">
              <a:avLst/>
            </a:prstGeom>
          </p:spPr>
        </p:pic>
      </p:grpSp>
      <p:pic>
        <p:nvPicPr>
          <p:cNvPr id="51" name="Picture 2" descr="\\soliscom.uu.nl\uu\Users\Nugte001\My Documents\My Pictures\tutorlegeafbeeldi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01474" y="4068191"/>
            <a:ext cx="1070732" cy="1061743"/>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a:grpSpLocks noChangeAspect="1"/>
          </p:cNvGrpSpPr>
          <p:nvPr/>
        </p:nvGrpSpPr>
        <p:grpSpPr>
          <a:xfrm>
            <a:off x="101474" y="5229200"/>
            <a:ext cx="750431" cy="810465"/>
            <a:chOff x="4644008" y="3212976"/>
            <a:chExt cx="1800200" cy="1944216"/>
          </a:xfrm>
        </p:grpSpPr>
        <p:sp>
          <p:nvSpPr>
            <p:cNvPr id="54" name="Rounded Rectangle 53"/>
            <p:cNvSpPr/>
            <p:nvPr/>
          </p:nvSpPr>
          <p:spPr>
            <a:xfrm>
              <a:off x="4644008" y="3212976"/>
              <a:ext cx="1800200" cy="1944216"/>
            </a:xfrm>
            <a:prstGeom prst="roundRect">
              <a:avLst/>
            </a:prstGeom>
            <a:solidFill>
              <a:srgbClr val="0070C0">
                <a:alpha val="92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55" name="Picture 2" descr="\\soliscom.uu.nl\uu\Users\Nugte001\My Documents\My Pictures\Presentatieplaatjes\motivation_files\84055-200.png"/>
            <p:cNvPicPr preferRelativeResize="0">
              <a:picLocks noChangeAspect="1" noChangeArrowheads="1"/>
            </p:cNvPicPr>
            <p:nvPr/>
          </p:nvPicPr>
          <p:blipFill>
            <a:blip r:embed="rId5" cstate="print">
              <a:biLevel thresh="25000"/>
              <a:extLst>
                <a:ext uri="{BEBA8EAE-BF5A-486C-A8C5-ECC9F3942E4B}">
                  <a14:imgProps xmlns:a14="http://schemas.microsoft.com/office/drawing/2010/main">
                    <a14:imgLayer r:embed="rId6">
                      <a14:imgEffect>
                        <a14:artisticPhotocopy/>
                      </a14:imgEffect>
                      <a14:imgEffect>
                        <a14:colorTemperature colorTemp="1500"/>
                      </a14:imgEffect>
                    </a14:imgLayer>
                  </a14:imgProps>
                </a:ext>
                <a:ext uri="{28A0092B-C50C-407E-A947-70E740481C1C}">
                  <a14:useLocalDpi xmlns:a14="http://schemas.microsoft.com/office/drawing/2010/main" val="0"/>
                </a:ext>
              </a:extLst>
            </a:blip>
            <a:srcRect/>
            <a:stretch>
              <a:fillRect/>
            </a:stretch>
          </p:blipFill>
          <p:spPr bwMode="auto">
            <a:xfrm>
              <a:off x="4716016" y="3356992"/>
              <a:ext cx="1645384" cy="1645384"/>
            </a:xfrm>
            <a:prstGeom prst="rect">
              <a:avLst/>
            </a:prstGeom>
            <a:solidFill>
              <a:srgbClr val="0070C0"/>
            </a:solidFill>
            <a:ln>
              <a:noFill/>
              <a:round/>
            </a:ln>
            <a:effectLst/>
            <a:scene3d>
              <a:camera prst="orthographicFront"/>
              <a:lightRig rig="threePt" dir="t"/>
            </a:scene3d>
            <a:sp3d prstMaterial="matte"/>
          </p:spPr>
        </p:pic>
      </p:grpSp>
      <p:pic>
        <p:nvPicPr>
          <p:cNvPr id="37" name="Picture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6912" y="2065811"/>
            <a:ext cx="418356" cy="418356"/>
          </a:xfrm>
          <a:prstGeom prst="rect">
            <a:avLst/>
          </a:prstGeom>
        </p:spPr>
      </p:pic>
      <p:pic>
        <p:nvPicPr>
          <p:cNvPr id="38" name="Picture 3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6912" y="1480645"/>
            <a:ext cx="471570" cy="463207"/>
          </a:xfrm>
          <a:prstGeom prst="rect">
            <a:avLst/>
          </a:prstGeom>
        </p:spPr>
      </p:pic>
      <p:sp>
        <p:nvSpPr>
          <p:cNvPr id="41" name="Up Arrow 40"/>
          <p:cNvSpPr/>
          <p:nvPr/>
        </p:nvSpPr>
        <p:spPr>
          <a:xfrm flipV="1">
            <a:off x="6166138" y="2065811"/>
            <a:ext cx="202167" cy="44602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Up Arrow 44"/>
          <p:cNvSpPr/>
          <p:nvPr/>
        </p:nvSpPr>
        <p:spPr>
          <a:xfrm>
            <a:off x="6166138" y="1480645"/>
            <a:ext cx="202167" cy="44602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0" name="Picture 5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56912" y="3521833"/>
            <a:ext cx="418356" cy="418356"/>
          </a:xfrm>
          <a:prstGeom prst="rect">
            <a:avLst/>
          </a:prstGeom>
        </p:spPr>
      </p:pic>
      <p:pic>
        <p:nvPicPr>
          <p:cNvPr id="61" name="Picture 6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56912" y="2936667"/>
            <a:ext cx="471570" cy="463207"/>
          </a:xfrm>
          <a:prstGeom prst="rect">
            <a:avLst/>
          </a:prstGeom>
        </p:spPr>
      </p:pic>
      <p:sp>
        <p:nvSpPr>
          <p:cNvPr id="62" name="Up Arrow 61"/>
          <p:cNvSpPr/>
          <p:nvPr/>
        </p:nvSpPr>
        <p:spPr>
          <a:xfrm flipV="1">
            <a:off x="6166138" y="2926793"/>
            <a:ext cx="202167" cy="44602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3" name="Up Arrow 62"/>
          <p:cNvSpPr/>
          <p:nvPr/>
        </p:nvSpPr>
        <p:spPr>
          <a:xfrm>
            <a:off x="6166137" y="3494162"/>
            <a:ext cx="202167" cy="446027"/>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4" name="Picture 63"/>
          <p:cNvPicPr>
            <a:picLocks noChangeAspect="1"/>
          </p:cNvPicPr>
          <p:nvPr/>
        </p:nvPicPr>
        <p:blipFill>
          <a:blip r:embed="rId9" cstate="print">
            <a:biLevel thresh="50000"/>
            <a:extLst>
              <a:ext uri="{28A0092B-C50C-407E-A947-70E740481C1C}">
                <a14:useLocalDpi xmlns:a14="http://schemas.microsoft.com/office/drawing/2010/main" val="0"/>
              </a:ext>
            </a:extLst>
          </a:blip>
          <a:stretch>
            <a:fillRect/>
          </a:stretch>
        </p:blipFill>
        <p:spPr>
          <a:xfrm>
            <a:off x="4214030" y="5301208"/>
            <a:ext cx="607909" cy="490364"/>
          </a:xfrm>
          <a:prstGeom prst="rect">
            <a:avLst/>
          </a:prstGeom>
        </p:spPr>
      </p:pic>
      <p:pic>
        <p:nvPicPr>
          <p:cNvPr id="66" name="Picture 65"/>
          <p:cNvPicPr>
            <a:picLocks noChangeAspect="1"/>
          </p:cNvPicPr>
          <p:nvPr/>
        </p:nvPicPr>
        <p:blipFill>
          <a:blip r:embed="rId10" cstate="print">
            <a:biLevel thresh="50000"/>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7196252" y="5287516"/>
            <a:ext cx="504056" cy="504056"/>
          </a:xfrm>
          <a:prstGeom prst="rect">
            <a:avLst/>
          </a:prstGeom>
        </p:spPr>
      </p:pic>
    </p:spTree>
    <p:extLst>
      <p:ext uri="{BB962C8B-B14F-4D97-AF65-F5344CB8AC3E}">
        <p14:creationId xmlns:p14="http://schemas.microsoft.com/office/powerpoint/2010/main" val="3819438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smtClean="0">
                <a:latin typeface="Helvetica" pitchFamily="34" charset="0"/>
                <a:ea typeface="ＭＳ Ｐゴシック" pitchFamily="-65" charset="-128"/>
                <a:cs typeface="Verdana"/>
              </a:rPr>
              <a:t>Model </a:t>
            </a:r>
            <a:r>
              <a:rPr lang="en-US" sz="2800" b="1" dirty="0" err="1" smtClean="0">
                <a:latin typeface="Helvetica" pitchFamily="34" charset="0"/>
                <a:ea typeface="ＭＳ Ｐゴシック" pitchFamily="-65" charset="-128"/>
                <a:cs typeface="Verdana"/>
              </a:rPr>
              <a:t>voor</a:t>
            </a:r>
            <a:r>
              <a:rPr lang="en-US" sz="2800" b="1" dirty="0" smtClean="0">
                <a:latin typeface="Helvetica" pitchFamily="34" charset="0"/>
                <a:ea typeface="ＭＳ Ｐゴシック" pitchFamily="-65" charset="-128"/>
                <a:cs typeface="Verdana"/>
              </a:rPr>
              <a:t> </a:t>
            </a:r>
            <a:r>
              <a:rPr lang="en-US" sz="2800" b="1" dirty="0" err="1" smtClean="0">
                <a:latin typeface="Helvetica" pitchFamily="34" charset="0"/>
                <a:ea typeface="ＭＳ Ｐゴシック" pitchFamily="-65" charset="-128"/>
                <a:cs typeface="Verdana"/>
              </a:rPr>
              <a:t>taakselectie</a:t>
            </a:r>
            <a:endParaRPr lang="nl-NL" sz="4800" dirty="0">
              <a:latin typeface="Helvetica"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4</a:t>
            </a:fld>
            <a:endParaRPr lang="nl-NL" dirty="0"/>
          </a:p>
        </p:txBody>
      </p:sp>
      <p:cxnSp>
        <p:nvCxnSpPr>
          <p:cNvPr id="45" name="Rechte verbindingslijn met pijl 10"/>
          <p:cNvCxnSpPr/>
          <p:nvPr/>
        </p:nvCxnSpPr>
        <p:spPr>
          <a:xfrm flipV="1">
            <a:off x="2812384" y="4567844"/>
            <a:ext cx="677217" cy="7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10"/>
          <p:cNvCxnSpPr/>
          <p:nvPr/>
        </p:nvCxnSpPr>
        <p:spPr>
          <a:xfrm>
            <a:off x="5451119" y="4568632"/>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10"/>
          <p:cNvCxnSpPr/>
          <p:nvPr/>
        </p:nvCxnSpPr>
        <p:spPr>
          <a:xfrm>
            <a:off x="5451119" y="4067137"/>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27583" y="1484785"/>
            <a:ext cx="7272809" cy="3456384"/>
            <a:chOff x="-1" y="1"/>
            <a:chExt cx="5972921" cy="2580297"/>
          </a:xfrm>
        </p:grpSpPr>
        <p:cxnSp>
          <p:nvCxnSpPr>
            <p:cNvPr id="51" name="Rechte verbindingslijn met pijl 10"/>
            <p:cNvCxnSpPr/>
            <p:nvPr/>
          </p:nvCxnSpPr>
          <p:spPr>
            <a:xfrm>
              <a:off x="1620982" y="1927806"/>
              <a:ext cx="556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kstvak 4"/>
            <p:cNvSpPr txBox="1"/>
            <p:nvPr/>
          </p:nvSpPr>
          <p:spPr>
            <a:xfrm>
              <a:off x="2177158" y="1"/>
              <a:ext cx="1620000" cy="485805"/>
            </a:xfrm>
            <a:prstGeom prst="rect">
              <a:avLst/>
            </a:prstGeom>
            <a:noFill/>
            <a:ln w="25400">
              <a:solidFill>
                <a:schemeClr val="tx1"/>
              </a:solidFill>
            </a:ln>
          </p:spPr>
          <p:txBody>
            <a:bodyPr wrap="square" rtlCol="0">
              <a:noAutofit/>
            </a:bodyPr>
            <a:lstStyle/>
            <a:p>
              <a:pPr algn="ctr">
                <a:spcAft>
                  <a:spcPts val="0"/>
                </a:spcAft>
              </a:pPr>
              <a:r>
                <a:rPr lang="en-US" sz="2000" b="1" kern="1200" dirty="0" err="1" smtClean="0">
                  <a:solidFill>
                    <a:srgbClr val="000000"/>
                  </a:solidFill>
                  <a:effectLst/>
                  <a:latin typeface="Calibri"/>
                  <a:ea typeface="Times New Roman"/>
                  <a:cs typeface="Times New Roman"/>
                </a:rPr>
                <a:t>Taak</a:t>
              </a:r>
              <a:r>
                <a:rPr lang="en-US" sz="2000" b="1" kern="1200" dirty="0" smtClean="0">
                  <a:solidFill>
                    <a:srgbClr val="000000"/>
                  </a:solidFill>
                  <a:effectLst/>
                  <a:latin typeface="Calibri"/>
                  <a:ea typeface="Times New Roman"/>
                  <a:cs typeface="Times New Roman"/>
                </a:rPr>
                <a:t> </a:t>
              </a:r>
            </a:p>
            <a:p>
              <a:pPr algn="ctr">
                <a:spcAft>
                  <a:spcPts val="0"/>
                </a:spcAft>
              </a:pPr>
              <a:r>
                <a:rPr lang="en-US" sz="2000" b="1" kern="1200" dirty="0" err="1" smtClean="0">
                  <a:solidFill>
                    <a:srgbClr val="000000"/>
                  </a:solidFill>
                  <a:effectLst/>
                  <a:latin typeface="Calibri"/>
                  <a:ea typeface="Times New Roman"/>
                  <a:cs typeface="Times New Roman"/>
                </a:rPr>
                <a:t>uitvoeren</a:t>
              </a:r>
              <a:endParaRPr lang="nl-NL" sz="2000" dirty="0">
                <a:effectLst/>
                <a:latin typeface="Times New Roman"/>
                <a:ea typeface="Times New Roman"/>
              </a:endParaRPr>
            </a:p>
          </p:txBody>
        </p:sp>
        <p:cxnSp>
          <p:nvCxnSpPr>
            <p:cNvPr id="52" name="Gebogen verbindingslijn 17"/>
            <p:cNvCxnSpPr>
              <a:stCxn id="66" idx="3"/>
              <a:endCxn id="50" idx="3"/>
            </p:cNvCxnSpPr>
            <p:nvPr/>
          </p:nvCxnSpPr>
          <p:spPr>
            <a:xfrm flipH="1" flipV="1">
              <a:off x="3797158" y="242903"/>
              <a:ext cx="2175762" cy="1887061"/>
            </a:xfrm>
            <a:prstGeom prst="bentConnector3">
              <a:avLst>
                <a:gd name="adj1" fmla="val -862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 y="1249363"/>
              <a:ext cx="1620983" cy="1330935"/>
              <a:chOff x="-1" y="1249363"/>
              <a:chExt cx="1620983" cy="1330935"/>
            </a:xfrm>
          </p:grpSpPr>
          <p:sp>
            <p:nvSpPr>
              <p:cNvPr id="69" name="Tekstvak 7"/>
              <p:cNvSpPr txBox="1"/>
              <p:nvPr/>
            </p:nvSpPr>
            <p:spPr>
              <a:xfrm>
                <a:off x="-1" y="1249363"/>
                <a:ext cx="1620000" cy="429089"/>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Zelfbeoordeling</a:t>
                </a:r>
                <a:endParaRPr lang="nl-NL" sz="2000" dirty="0">
                  <a:effectLst/>
                  <a:latin typeface="Times New Roman"/>
                  <a:ea typeface="Times New Roman"/>
                </a:endParaRPr>
              </a:p>
            </p:txBody>
          </p:sp>
          <p:sp>
            <p:nvSpPr>
              <p:cNvPr id="70" name="Tekstvak 7"/>
              <p:cNvSpPr txBox="1"/>
              <p:nvPr/>
            </p:nvSpPr>
            <p:spPr>
              <a:xfrm>
                <a:off x="982" y="1678452"/>
                <a:ext cx="1620000" cy="901846"/>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a:t>
                </a:r>
                <a:endParaRPr lang="nl-NL" dirty="0" smtClean="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Mentale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inspanning</a:t>
                </a:r>
                <a:endParaRPr lang="nl-NL" dirty="0">
                  <a:effectLst/>
                  <a:latin typeface="Times New Roman"/>
                  <a:ea typeface="Times New Roman"/>
                </a:endParaRPr>
              </a:p>
            </p:txBody>
          </p:sp>
        </p:grpSp>
        <p:grpSp>
          <p:nvGrpSpPr>
            <p:cNvPr id="54" name="Group 53"/>
            <p:cNvGrpSpPr/>
            <p:nvPr/>
          </p:nvGrpSpPr>
          <p:grpSpPr>
            <a:xfrm>
              <a:off x="2177158" y="1249362"/>
              <a:ext cx="1620000" cy="1330936"/>
              <a:chOff x="2177158" y="1249362"/>
              <a:chExt cx="1620000" cy="1477688"/>
            </a:xfrm>
          </p:grpSpPr>
          <p:sp>
            <p:nvSpPr>
              <p:cNvPr id="67" name="Tekstvak 7"/>
              <p:cNvSpPr txBox="1"/>
              <p:nvPr/>
            </p:nvSpPr>
            <p:spPr>
              <a:xfrm>
                <a:off x="2177158" y="1249362"/>
                <a:ext cx="1620000" cy="477712"/>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Normen</a:t>
                </a:r>
                <a:endParaRPr lang="nl-NL" sz="2000" dirty="0">
                  <a:effectLst/>
                  <a:latin typeface="Times New Roman"/>
                  <a:ea typeface="Times New Roman"/>
                </a:endParaRPr>
              </a:p>
            </p:txBody>
          </p:sp>
          <p:sp>
            <p:nvSpPr>
              <p:cNvPr id="68" name="Tekstvak 7"/>
              <p:cNvSpPr txBox="1"/>
              <p:nvPr/>
            </p:nvSpPr>
            <p:spPr>
              <a:xfrm>
                <a:off x="2177158" y="1725765"/>
                <a:ext cx="1620000" cy="1001285"/>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Prestatiedoel</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Cognitieve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belasting</a:t>
                </a:r>
                <a:endParaRPr lang="nl-NL" dirty="0">
                  <a:effectLst/>
                  <a:latin typeface="Times New Roman"/>
                  <a:ea typeface="Times New Roman"/>
                </a:endParaRPr>
              </a:p>
            </p:txBody>
          </p:sp>
        </p:grpSp>
        <p:grpSp>
          <p:nvGrpSpPr>
            <p:cNvPr id="55" name="Group 54"/>
            <p:cNvGrpSpPr/>
            <p:nvPr/>
          </p:nvGrpSpPr>
          <p:grpSpPr>
            <a:xfrm>
              <a:off x="4352920" y="1248185"/>
              <a:ext cx="1620000" cy="1332111"/>
              <a:chOff x="4352920" y="1248185"/>
              <a:chExt cx="1620000" cy="1478992"/>
            </a:xfrm>
          </p:grpSpPr>
          <p:sp>
            <p:nvSpPr>
              <p:cNvPr id="65" name="Tekstvak 7"/>
              <p:cNvSpPr txBox="1"/>
              <p:nvPr/>
            </p:nvSpPr>
            <p:spPr>
              <a:xfrm>
                <a:off x="4352920" y="1248185"/>
                <a:ext cx="1620000" cy="477709"/>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nl-NL" sz="2000" b="1" kern="1200" dirty="0" smtClean="0">
                    <a:solidFill>
                      <a:srgbClr val="000000"/>
                    </a:solidFill>
                    <a:effectLst/>
                    <a:latin typeface="Calibri"/>
                    <a:ea typeface="Times New Roman"/>
                    <a:cs typeface="Times New Roman"/>
                  </a:rPr>
                  <a:t>Taakselectie</a:t>
                </a:r>
                <a:endParaRPr lang="nl-NL" sz="2000" dirty="0">
                  <a:effectLst/>
                  <a:latin typeface="Times New Roman"/>
                  <a:ea typeface="Times New Roman"/>
                </a:endParaRPr>
              </a:p>
            </p:txBody>
          </p:sp>
          <p:sp>
            <p:nvSpPr>
              <p:cNvPr id="66" name="Tekstvak 7"/>
              <p:cNvSpPr txBox="1"/>
              <p:nvPr/>
            </p:nvSpPr>
            <p:spPr>
              <a:xfrm>
                <a:off x="4352920" y="1727202"/>
                <a:ext cx="1620000" cy="999975"/>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Moeilijkheid</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Ondersteuning</a:t>
                </a:r>
                <a:endParaRPr lang="nl-NL" dirty="0">
                  <a:effectLst/>
                  <a:latin typeface="Times New Roman"/>
                  <a:ea typeface="Times New Roman"/>
                </a:endParaRPr>
              </a:p>
            </p:txBody>
          </p:sp>
        </p:grpSp>
        <p:cxnSp>
          <p:nvCxnSpPr>
            <p:cNvPr id="56" name="Elbow Connector 55"/>
            <p:cNvCxnSpPr>
              <a:stCxn id="50" idx="1"/>
              <a:endCxn id="69" idx="0"/>
            </p:cNvCxnSpPr>
            <p:nvPr/>
          </p:nvCxnSpPr>
          <p:spPr>
            <a:xfrm rot="10800000" flipV="1">
              <a:off x="809999" y="242903"/>
              <a:ext cx="1367159" cy="1006459"/>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28779" y="3156766"/>
            <a:ext cx="1971365" cy="1784404"/>
          </a:xfrm>
          <a:prstGeom prst="rect">
            <a:avLst/>
          </a:prstGeom>
          <a:solidFill>
            <a:srgbClr val="0070C0">
              <a:alpha val="10000"/>
            </a:srgbClr>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1" name="Rectangle 70"/>
          <p:cNvSpPr/>
          <p:nvPr/>
        </p:nvSpPr>
        <p:spPr>
          <a:xfrm>
            <a:off x="3479753" y="3156766"/>
            <a:ext cx="1971365" cy="1784400"/>
          </a:xfrm>
          <a:prstGeom prst="rect">
            <a:avLst/>
          </a:prstGeom>
          <a:solidFill>
            <a:srgbClr val="0070C0">
              <a:alpha val="10000"/>
            </a:srgbClr>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Rectangle 71"/>
          <p:cNvSpPr/>
          <p:nvPr/>
        </p:nvSpPr>
        <p:spPr>
          <a:xfrm>
            <a:off x="6129027" y="3156765"/>
            <a:ext cx="1971365" cy="1784401"/>
          </a:xfrm>
          <a:prstGeom prst="rect">
            <a:avLst/>
          </a:prstGeom>
          <a:solidFill>
            <a:srgbClr val="0070C0">
              <a:alpha val="10000"/>
            </a:srgbClr>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3" name="Rectangle 72"/>
          <p:cNvSpPr/>
          <p:nvPr/>
        </p:nvSpPr>
        <p:spPr>
          <a:xfrm>
            <a:off x="3478557" y="1484784"/>
            <a:ext cx="1972562" cy="650750"/>
          </a:xfrm>
          <a:prstGeom prst="rect">
            <a:avLst/>
          </a:prstGeom>
          <a:solidFill>
            <a:srgbClr val="0070C0">
              <a:alpha val="10000"/>
            </a:srgbClr>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tangle 31"/>
          <p:cNvSpPr/>
          <p:nvPr/>
        </p:nvSpPr>
        <p:spPr>
          <a:xfrm>
            <a:off x="683568" y="3861048"/>
            <a:ext cx="7560840" cy="396812"/>
          </a:xfrm>
          <a:prstGeom prst="rect">
            <a:avLst/>
          </a:prstGeom>
          <a:solidFill>
            <a:srgbClr val="0070C0">
              <a:alpha val="10000"/>
            </a:srgbClr>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8" name="Rectangle 77"/>
          <p:cNvSpPr/>
          <p:nvPr/>
        </p:nvSpPr>
        <p:spPr>
          <a:xfrm>
            <a:off x="687599" y="4437112"/>
            <a:ext cx="7560840" cy="396812"/>
          </a:xfrm>
          <a:prstGeom prst="rect">
            <a:avLst/>
          </a:prstGeom>
          <a:solidFill>
            <a:srgbClr val="0070C0">
              <a:alpha val="10000"/>
            </a:srgbClr>
          </a:solid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TextBox 30"/>
          <p:cNvSpPr txBox="1"/>
          <p:nvPr/>
        </p:nvSpPr>
        <p:spPr>
          <a:xfrm>
            <a:off x="3707904" y="5445224"/>
            <a:ext cx="5184575" cy="617958"/>
          </a:xfrm>
          <a:prstGeom prst="rect">
            <a:avLst/>
          </a:prstGeom>
          <a:noFill/>
          <a:ln w="19050">
            <a:solidFill>
              <a:schemeClr val="tx1"/>
            </a:solidFill>
          </a:ln>
        </p:spPr>
        <p:txBody>
          <a:bodyPr wrap="square" rtlCol="0">
            <a:noAutofit/>
          </a:bodyPr>
          <a:lstStyle/>
          <a:p>
            <a:r>
              <a:rPr lang="nl-NL" sz="1100" dirty="0" smtClean="0">
                <a:latin typeface="Helvetica" panose="020B0604020202020204" pitchFamily="34" charset="0"/>
                <a:cs typeface="Helvetica" panose="020B0604020202020204" pitchFamily="34" charset="0"/>
              </a:rPr>
              <a:t>Nugteren, Jarodzka, Kester, &amp; Van Merriënboer (2017). </a:t>
            </a:r>
            <a:r>
              <a:rPr lang="en-US" sz="1100" dirty="0">
                <a:latin typeface="Helvetica" panose="020B0604020202020204" pitchFamily="34" charset="0"/>
                <a:cs typeface="Helvetica" panose="020B0604020202020204" pitchFamily="34" charset="0"/>
              </a:rPr>
              <a:t>Self-Regulation of Secondary School Students: Self-Assessments are Inaccurate and Insufficiently Used for Learning-Task </a:t>
            </a:r>
            <a:r>
              <a:rPr lang="en-US" sz="1100" dirty="0" smtClean="0">
                <a:latin typeface="Helvetica" panose="020B0604020202020204" pitchFamily="34" charset="0"/>
                <a:cs typeface="Helvetica" panose="020B0604020202020204" pitchFamily="34" charset="0"/>
              </a:rPr>
              <a:t>Selection. </a:t>
            </a:r>
            <a:r>
              <a:rPr lang="en-US" sz="1100" i="1" dirty="0" smtClean="0">
                <a:latin typeface="Helvetica" panose="020B0604020202020204" pitchFamily="34" charset="0"/>
                <a:cs typeface="Helvetica" panose="020B0604020202020204" pitchFamily="34" charset="0"/>
              </a:rPr>
              <a:t>Manuscript submitted for publication.</a:t>
            </a:r>
            <a:endParaRPr lang="nl-NL" sz="1100" dirty="0" smtClean="0">
              <a:latin typeface="Helvetica" panose="020B0604020202020204" pitchFamily="34" charset="0"/>
              <a:cs typeface="Helvetica" panose="020B0604020202020204" pitchFamily="34" charset="0"/>
            </a:endParaRPr>
          </a:p>
          <a:p>
            <a:endParaRPr lang="nl-NL" sz="700" dirty="0" smtClean="0"/>
          </a:p>
        </p:txBody>
      </p:sp>
      <p:sp>
        <p:nvSpPr>
          <p:cNvPr id="33" name="Tekstvak 4"/>
          <p:cNvSpPr txBox="1"/>
          <p:nvPr/>
        </p:nvSpPr>
        <p:spPr>
          <a:xfrm>
            <a:off x="467544" y="5301208"/>
            <a:ext cx="1972561" cy="650750"/>
          </a:xfrm>
          <a:prstGeom prst="rect">
            <a:avLst/>
          </a:prstGeom>
          <a:noFill/>
          <a:ln w="25400">
            <a:solidFill>
              <a:schemeClr val="tx1"/>
            </a:solidFill>
          </a:ln>
        </p:spPr>
        <p:txBody>
          <a:bodyPr wrap="square" rtlCol="0" anchor="ctr">
            <a:noAutofit/>
          </a:bodyPr>
          <a:lstStyle/>
          <a:p>
            <a:pPr algn="ctr">
              <a:spcAft>
                <a:spcPts val="0"/>
              </a:spcAft>
            </a:pPr>
            <a:r>
              <a:rPr lang="en-US" sz="2000" b="1" kern="1200" dirty="0" err="1" smtClean="0">
                <a:solidFill>
                  <a:srgbClr val="000000"/>
                </a:solidFill>
                <a:effectLst/>
                <a:latin typeface="Calibri"/>
                <a:ea typeface="Times New Roman"/>
                <a:cs typeface="Times New Roman"/>
              </a:rPr>
              <a:t>Inhoud</a:t>
            </a:r>
            <a:r>
              <a:rPr lang="en-US" sz="2000" b="1" kern="1200" dirty="0" smtClean="0">
                <a:solidFill>
                  <a:srgbClr val="000000"/>
                </a:solidFill>
                <a:effectLst/>
                <a:latin typeface="Calibri"/>
                <a:ea typeface="Times New Roman"/>
                <a:cs typeface="Times New Roman"/>
              </a:rPr>
              <a:t>?</a:t>
            </a:r>
            <a:endParaRPr lang="nl-NL" sz="2000" dirty="0">
              <a:effectLst/>
              <a:latin typeface="Times New Roman"/>
              <a:ea typeface="Times New Roman"/>
            </a:endParaRPr>
          </a:p>
        </p:txBody>
      </p:sp>
    </p:spTree>
    <p:extLst>
      <p:ext uri="{BB962C8B-B14F-4D97-AF65-F5344CB8AC3E}">
        <p14:creationId xmlns:p14="http://schemas.microsoft.com/office/powerpoint/2010/main" val="285577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
                                        </p:tgtEl>
                                        <p:attrNameLst>
                                          <p:attrName>style.visibility</p:attrName>
                                        </p:attrNameLst>
                                      </p:cBhvr>
                                      <p:to>
                                        <p:strVal val="visible"/>
                                      </p:to>
                                    </p:set>
                                  </p:childTnLst>
                                  <p:subTnLst>
                                    <p:set>
                                      <p:cBhvr override="childStyle">
                                        <p:cTn dur="1" fill="hold" display="0" masterRel="nextClick" afterEffect="1"/>
                                        <p:tgtEl>
                                          <p:spTgt spid="71"/>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subTnLst>
                                    <p:set>
                                      <p:cBhvr override="childStyle">
                                        <p:cTn dur="1" fill="hold" display="0" masterRel="nextClick" afterEffect="1"/>
                                        <p:tgtEl>
                                          <p:spTgt spid="32"/>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8"/>
                                        </p:tgtEl>
                                        <p:attrNameLst>
                                          <p:attrName>style.visibility</p:attrName>
                                        </p:attrNameLst>
                                      </p:cBhvr>
                                      <p:to>
                                        <p:strVal val="visible"/>
                                      </p:to>
                                    </p:set>
                                  </p:childTnLst>
                                  <p:subTnLst>
                                    <p:set>
                                      <p:cBhvr override="childStyle">
                                        <p:cTn dur="1" fill="hold" display="0" masterRel="nextClick" afterEffect="1"/>
                                        <p:tgtEl>
                                          <p:spTgt spid="78"/>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1" grpId="0" animBg="1"/>
      <p:bldP spid="72" grpId="0" animBg="1"/>
      <p:bldP spid="73" grpId="0" animBg="1"/>
      <p:bldP spid="32" grpId="0" animBg="1"/>
      <p:bldP spid="78" grpId="0" animBg="1"/>
      <p:bldP spid="31"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smtClean="0">
                <a:latin typeface="Helvetica" pitchFamily="34" charset="0"/>
                <a:ea typeface="ＭＳ Ｐゴシック" pitchFamily="-65" charset="-128"/>
                <a:cs typeface="Verdana"/>
              </a:rPr>
              <a:t>Model </a:t>
            </a:r>
            <a:r>
              <a:rPr lang="en-US" sz="2800" b="1" dirty="0" err="1" smtClean="0">
                <a:latin typeface="Helvetica" pitchFamily="34" charset="0"/>
                <a:ea typeface="ＭＳ Ｐゴシック" pitchFamily="-65" charset="-128"/>
                <a:cs typeface="Verdana"/>
              </a:rPr>
              <a:t>voor</a:t>
            </a:r>
            <a:r>
              <a:rPr lang="en-US" sz="2800" b="1" dirty="0" smtClean="0">
                <a:latin typeface="Helvetica" pitchFamily="34" charset="0"/>
                <a:ea typeface="ＭＳ Ｐゴシック" pitchFamily="-65" charset="-128"/>
                <a:cs typeface="Verdana"/>
              </a:rPr>
              <a:t> </a:t>
            </a:r>
            <a:r>
              <a:rPr lang="en-US" sz="2800" b="1" dirty="0" err="1" smtClean="0">
                <a:latin typeface="Helvetica" pitchFamily="34" charset="0"/>
                <a:ea typeface="ＭＳ Ｐゴシック" pitchFamily="-65" charset="-128"/>
                <a:cs typeface="Verdana"/>
              </a:rPr>
              <a:t>taakselectie</a:t>
            </a:r>
            <a:endParaRPr lang="nl-NL" sz="4800" dirty="0">
              <a:latin typeface="Helvetica"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5</a:t>
            </a:fld>
            <a:endParaRPr lang="nl-NL" dirty="0"/>
          </a:p>
        </p:txBody>
      </p:sp>
      <p:cxnSp>
        <p:nvCxnSpPr>
          <p:cNvPr id="45" name="Rechte verbindingslijn met pijl 10"/>
          <p:cNvCxnSpPr/>
          <p:nvPr/>
        </p:nvCxnSpPr>
        <p:spPr>
          <a:xfrm flipV="1">
            <a:off x="2812384" y="4567844"/>
            <a:ext cx="677217" cy="7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Rechte verbindingslijn met pijl 10"/>
          <p:cNvCxnSpPr/>
          <p:nvPr/>
        </p:nvCxnSpPr>
        <p:spPr>
          <a:xfrm>
            <a:off x="5451119" y="4568632"/>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Rechte verbindingslijn met pijl 10"/>
          <p:cNvCxnSpPr/>
          <p:nvPr/>
        </p:nvCxnSpPr>
        <p:spPr>
          <a:xfrm>
            <a:off x="5451119" y="4067137"/>
            <a:ext cx="6767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827583" y="1484785"/>
            <a:ext cx="7272809" cy="3456384"/>
            <a:chOff x="-1" y="1"/>
            <a:chExt cx="5972921" cy="2580297"/>
          </a:xfrm>
        </p:grpSpPr>
        <p:cxnSp>
          <p:nvCxnSpPr>
            <p:cNvPr id="51" name="Rechte verbindingslijn met pijl 10"/>
            <p:cNvCxnSpPr/>
            <p:nvPr/>
          </p:nvCxnSpPr>
          <p:spPr>
            <a:xfrm>
              <a:off x="1620982" y="1927806"/>
              <a:ext cx="5561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kstvak 4"/>
            <p:cNvSpPr txBox="1"/>
            <p:nvPr/>
          </p:nvSpPr>
          <p:spPr>
            <a:xfrm>
              <a:off x="2177158" y="1"/>
              <a:ext cx="1620000" cy="485805"/>
            </a:xfrm>
            <a:prstGeom prst="rect">
              <a:avLst/>
            </a:prstGeom>
            <a:noFill/>
            <a:ln w="25400">
              <a:solidFill>
                <a:schemeClr val="tx1"/>
              </a:solidFill>
            </a:ln>
          </p:spPr>
          <p:txBody>
            <a:bodyPr wrap="square" rtlCol="0">
              <a:noAutofit/>
            </a:bodyPr>
            <a:lstStyle/>
            <a:p>
              <a:pPr algn="ctr">
                <a:spcAft>
                  <a:spcPts val="0"/>
                </a:spcAft>
              </a:pPr>
              <a:r>
                <a:rPr lang="en-US" sz="2000" b="1" kern="1200" dirty="0" err="1" smtClean="0">
                  <a:solidFill>
                    <a:srgbClr val="000000"/>
                  </a:solidFill>
                  <a:effectLst/>
                  <a:latin typeface="Calibri"/>
                  <a:ea typeface="Times New Roman"/>
                  <a:cs typeface="Times New Roman"/>
                </a:rPr>
                <a:t>Taak</a:t>
              </a:r>
              <a:r>
                <a:rPr lang="en-US" sz="2000" b="1" kern="1200" dirty="0" smtClean="0">
                  <a:solidFill>
                    <a:srgbClr val="000000"/>
                  </a:solidFill>
                  <a:effectLst/>
                  <a:latin typeface="Calibri"/>
                  <a:ea typeface="Times New Roman"/>
                  <a:cs typeface="Times New Roman"/>
                </a:rPr>
                <a:t> </a:t>
              </a:r>
            </a:p>
            <a:p>
              <a:pPr algn="ctr">
                <a:spcAft>
                  <a:spcPts val="0"/>
                </a:spcAft>
              </a:pPr>
              <a:r>
                <a:rPr lang="en-US" sz="2000" b="1" kern="1200" dirty="0" err="1" smtClean="0">
                  <a:solidFill>
                    <a:srgbClr val="000000"/>
                  </a:solidFill>
                  <a:effectLst/>
                  <a:latin typeface="Calibri"/>
                  <a:ea typeface="Times New Roman"/>
                  <a:cs typeface="Times New Roman"/>
                </a:rPr>
                <a:t>uitvoeren</a:t>
              </a:r>
              <a:endParaRPr lang="nl-NL" sz="2000" dirty="0">
                <a:effectLst/>
                <a:latin typeface="Times New Roman"/>
                <a:ea typeface="Times New Roman"/>
              </a:endParaRPr>
            </a:p>
          </p:txBody>
        </p:sp>
        <p:cxnSp>
          <p:nvCxnSpPr>
            <p:cNvPr id="52" name="Gebogen verbindingslijn 17"/>
            <p:cNvCxnSpPr>
              <a:stCxn id="66" idx="3"/>
              <a:endCxn id="50" idx="3"/>
            </p:cNvCxnSpPr>
            <p:nvPr/>
          </p:nvCxnSpPr>
          <p:spPr>
            <a:xfrm flipH="1" flipV="1">
              <a:off x="3797158" y="242903"/>
              <a:ext cx="2175762" cy="1887061"/>
            </a:xfrm>
            <a:prstGeom prst="bentConnector3">
              <a:avLst>
                <a:gd name="adj1" fmla="val -8629"/>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 y="1249363"/>
              <a:ext cx="1620983" cy="1330935"/>
              <a:chOff x="-1" y="1249363"/>
              <a:chExt cx="1620983" cy="1330935"/>
            </a:xfrm>
          </p:grpSpPr>
          <p:sp>
            <p:nvSpPr>
              <p:cNvPr id="69" name="Tekstvak 7"/>
              <p:cNvSpPr txBox="1"/>
              <p:nvPr/>
            </p:nvSpPr>
            <p:spPr>
              <a:xfrm>
                <a:off x="-1" y="1249363"/>
                <a:ext cx="1620000" cy="429089"/>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Zelfbeoordeling</a:t>
                </a:r>
                <a:endParaRPr lang="nl-NL" sz="2000" dirty="0">
                  <a:effectLst/>
                  <a:latin typeface="Times New Roman"/>
                  <a:ea typeface="Times New Roman"/>
                </a:endParaRPr>
              </a:p>
            </p:txBody>
          </p:sp>
          <p:sp>
            <p:nvSpPr>
              <p:cNvPr id="70" name="Tekstvak 7"/>
              <p:cNvSpPr txBox="1"/>
              <p:nvPr/>
            </p:nvSpPr>
            <p:spPr>
              <a:xfrm>
                <a:off x="982" y="1678452"/>
                <a:ext cx="1620000" cy="901846"/>
              </a:xfrm>
              <a:prstGeom prst="rect">
                <a:avLst/>
              </a:prstGeom>
              <a:noFill/>
              <a:ln w="25400">
                <a:solidFill>
                  <a:schemeClr val="tx1"/>
                </a:solidFill>
              </a:ln>
            </p:spPr>
            <p:txBody>
              <a:bodyPr wrap="square" lIns="0" tIns="0" rIns="0" bIns="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a:t>
                </a:r>
                <a:endParaRPr lang="nl-NL" dirty="0" smtClean="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Mentale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inspanning</a:t>
                </a:r>
                <a:endParaRPr lang="nl-NL" dirty="0">
                  <a:effectLst/>
                  <a:latin typeface="Times New Roman"/>
                  <a:ea typeface="Times New Roman"/>
                </a:endParaRPr>
              </a:p>
            </p:txBody>
          </p:sp>
        </p:grpSp>
        <p:grpSp>
          <p:nvGrpSpPr>
            <p:cNvPr id="54" name="Group 53"/>
            <p:cNvGrpSpPr/>
            <p:nvPr/>
          </p:nvGrpSpPr>
          <p:grpSpPr>
            <a:xfrm>
              <a:off x="2177158" y="1249362"/>
              <a:ext cx="1620000" cy="1330936"/>
              <a:chOff x="2177158" y="1249362"/>
              <a:chExt cx="1620000" cy="1477688"/>
            </a:xfrm>
          </p:grpSpPr>
          <p:sp>
            <p:nvSpPr>
              <p:cNvPr id="67" name="Tekstvak 7"/>
              <p:cNvSpPr txBox="1"/>
              <p:nvPr/>
            </p:nvSpPr>
            <p:spPr>
              <a:xfrm>
                <a:off x="2177158" y="1249362"/>
                <a:ext cx="1620000" cy="477712"/>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en-US" sz="2000" b="1" kern="1200" dirty="0" err="1" smtClean="0">
                    <a:solidFill>
                      <a:srgbClr val="000000"/>
                    </a:solidFill>
                    <a:effectLst/>
                    <a:latin typeface="Calibri"/>
                    <a:ea typeface="Times New Roman"/>
                    <a:cs typeface="Times New Roman"/>
                  </a:rPr>
                  <a:t>Normen</a:t>
                </a:r>
                <a:endParaRPr lang="nl-NL" sz="2000" dirty="0">
                  <a:effectLst/>
                  <a:latin typeface="Times New Roman"/>
                  <a:ea typeface="Times New Roman"/>
                </a:endParaRPr>
              </a:p>
            </p:txBody>
          </p:sp>
          <p:sp>
            <p:nvSpPr>
              <p:cNvPr id="68" name="Tekstvak 7"/>
              <p:cNvSpPr txBox="1"/>
              <p:nvPr/>
            </p:nvSpPr>
            <p:spPr>
              <a:xfrm>
                <a:off x="2177158" y="1725765"/>
                <a:ext cx="1620000" cy="1001285"/>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Prestatiedoel</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Cognitieve</a:t>
                </a:r>
                <a:r>
                  <a:rPr lang="en-US" kern="1200" dirty="0" smtClean="0">
                    <a:solidFill>
                      <a:srgbClr val="000000"/>
                    </a:solidFill>
                    <a:effectLst/>
                    <a:latin typeface="Calibri"/>
                    <a:ea typeface="Times New Roman"/>
                    <a:cs typeface="Times New Roman"/>
                  </a:rPr>
                  <a:t> </a:t>
                </a:r>
                <a:r>
                  <a:rPr lang="en-US" kern="1200" dirty="0" err="1" smtClean="0">
                    <a:solidFill>
                      <a:srgbClr val="000000"/>
                    </a:solidFill>
                    <a:effectLst/>
                    <a:latin typeface="Calibri"/>
                    <a:ea typeface="Times New Roman"/>
                    <a:cs typeface="Times New Roman"/>
                  </a:rPr>
                  <a:t>belasting</a:t>
                </a:r>
                <a:endParaRPr lang="nl-NL" dirty="0">
                  <a:effectLst/>
                  <a:latin typeface="Times New Roman"/>
                  <a:ea typeface="Times New Roman"/>
                </a:endParaRPr>
              </a:p>
            </p:txBody>
          </p:sp>
        </p:grpSp>
        <p:grpSp>
          <p:nvGrpSpPr>
            <p:cNvPr id="55" name="Group 54"/>
            <p:cNvGrpSpPr/>
            <p:nvPr/>
          </p:nvGrpSpPr>
          <p:grpSpPr>
            <a:xfrm>
              <a:off x="4352920" y="1248185"/>
              <a:ext cx="1620000" cy="1332111"/>
              <a:chOff x="4352920" y="1248185"/>
              <a:chExt cx="1620000" cy="1478992"/>
            </a:xfrm>
          </p:grpSpPr>
          <p:sp>
            <p:nvSpPr>
              <p:cNvPr id="65" name="Tekstvak 7"/>
              <p:cNvSpPr txBox="1"/>
              <p:nvPr/>
            </p:nvSpPr>
            <p:spPr>
              <a:xfrm>
                <a:off x="4352920" y="1248185"/>
                <a:ext cx="1620000" cy="477709"/>
              </a:xfrm>
              <a:prstGeom prst="rect">
                <a:avLst/>
              </a:prstGeom>
              <a:noFill/>
              <a:ln w="25400">
                <a:solidFill>
                  <a:schemeClr val="tx1"/>
                </a:solidFill>
              </a:ln>
            </p:spPr>
            <p:txBody>
              <a:bodyPr wrap="square" lIns="36000" tIns="36000" rIns="36000" bIns="36000" rtlCol="0" anchor="ctr" anchorCtr="1">
                <a:noAutofit/>
              </a:bodyPr>
              <a:lstStyle/>
              <a:p>
                <a:pPr algn="ctr">
                  <a:spcAft>
                    <a:spcPts val="0"/>
                  </a:spcAft>
                </a:pPr>
                <a:r>
                  <a:rPr lang="nl-NL" sz="2000" b="1" kern="1200" dirty="0" smtClean="0">
                    <a:solidFill>
                      <a:srgbClr val="000000"/>
                    </a:solidFill>
                    <a:effectLst/>
                    <a:latin typeface="Calibri"/>
                    <a:ea typeface="Times New Roman"/>
                    <a:cs typeface="Times New Roman"/>
                  </a:rPr>
                  <a:t>Taakselectie</a:t>
                </a:r>
                <a:endParaRPr lang="nl-NL" sz="2000" dirty="0">
                  <a:effectLst/>
                  <a:latin typeface="Times New Roman"/>
                  <a:ea typeface="Times New Roman"/>
                </a:endParaRPr>
              </a:p>
            </p:txBody>
          </p:sp>
          <p:sp>
            <p:nvSpPr>
              <p:cNvPr id="66" name="Tekstvak 7"/>
              <p:cNvSpPr txBox="1"/>
              <p:nvPr/>
            </p:nvSpPr>
            <p:spPr>
              <a:xfrm>
                <a:off x="4352920" y="1727202"/>
                <a:ext cx="1620000" cy="999975"/>
              </a:xfrm>
              <a:prstGeom prst="rect">
                <a:avLst/>
              </a:prstGeom>
              <a:noFill/>
              <a:ln w="25400">
                <a:solidFill>
                  <a:schemeClr val="tx1"/>
                </a:solidFill>
              </a:ln>
            </p:spPr>
            <p:txBody>
              <a:bodyPr wrap="square" lIns="36000" tIns="36000" rIns="36000" bIns="36000" rtlCol="0" anchor="ctr">
                <a:noAutofit/>
              </a:bodyPr>
              <a:lstStyle/>
              <a:p>
                <a:pPr marL="228600" indent="-228600" algn="ctr">
                  <a:spcAft>
                    <a:spcPts val="0"/>
                  </a:spcAft>
                  <a:tabLst>
                    <a:tab pos="457200" algn="l"/>
                  </a:tabLst>
                </a:pPr>
                <a:r>
                  <a:rPr lang="nl-NL" kern="1200" dirty="0" smtClean="0">
                    <a:solidFill>
                      <a:srgbClr val="000000"/>
                    </a:solidFill>
                    <a:effectLst/>
                    <a:latin typeface="Calibri"/>
                    <a:ea typeface="Times New Roman"/>
                    <a:cs typeface="Times New Roman"/>
                  </a:rPr>
                  <a:t>Moeilijkheid</a:t>
                </a:r>
                <a:endParaRPr lang="nl-NL" dirty="0">
                  <a:effectLst/>
                  <a:latin typeface="Times New Roman"/>
                  <a:ea typeface="Times New Roman"/>
                </a:endParaRPr>
              </a:p>
              <a:p>
                <a:pPr marL="228600" indent="-228600" algn="ctr">
                  <a:spcAft>
                    <a:spcPts val="0"/>
                  </a:spcAft>
                  <a:tabLst>
                    <a:tab pos="457200" algn="l"/>
                  </a:tabLst>
                </a:pPr>
                <a:r>
                  <a:rPr lang="en-US" kern="1200" dirty="0" smtClean="0">
                    <a:solidFill>
                      <a:srgbClr val="000000"/>
                    </a:solidFill>
                    <a:effectLst/>
                    <a:latin typeface="Calibri"/>
                    <a:ea typeface="Times New Roman"/>
                    <a:cs typeface="Times New Roman"/>
                  </a:rPr>
                  <a:t>-------------------------</a:t>
                </a:r>
                <a:endParaRPr lang="nl-NL" dirty="0">
                  <a:effectLst/>
                  <a:latin typeface="Times New Roman"/>
                  <a:ea typeface="Times New Roman"/>
                </a:endParaRPr>
              </a:p>
              <a:p>
                <a:pPr marL="228600" indent="-228600" algn="ctr">
                  <a:spcAft>
                    <a:spcPts val="0"/>
                  </a:spcAft>
                  <a:tabLst>
                    <a:tab pos="457200" algn="l"/>
                  </a:tabLst>
                </a:pPr>
                <a:r>
                  <a:rPr lang="en-US" kern="1200" dirty="0" err="1" smtClean="0">
                    <a:solidFill>
                      <a:srgbClr val="000000"/>
                    </a:solidFill>
                    <a:effectLst/>
                    <a:latin typeface="Calibri"/>
                    <a:ea typeface="Times New Roman"/>
                    <a:cs typeface="Times New Roman"/>
                  </a:rPr>
                  <a:t>Ondersteuning</a:t>
                </a:r>
                <a:endParaRPr lang="nl-NL" dirty="0">
                  <a:effectLst/>
                  <a:latin typeface="Times New Roman"/>
                  <a:ea typeface="Times New Roman"/>
                </a:endParaRPr>
              </a:p>
            </p:txBody>
          </p:sp>
        </p:grpSp>
        <p:cxnSp>
          <p:nvCxnSpPr>
            <p:cNvPr id="56" name="Elbow Connector 55"/>
            <p:cNvCxnSpPr>
              <a:stCxn id="50" idx="1"/>
              <a:endCxn id="69" idx="0"/>
            </p:cNvCxnSpPr>
            <p:nvPr/>
          </p:nvCxnSpPr>
          <p:spPr>
            <a:xfrm rot="10800000" flipV="1">
              <a:off x="809999" y="242903"/>
              <a:ext cx="1367159" cy="1006459"/>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815061" y="4941166"/>
            <a:ext cx="5299051" cy="893931"/>
            <a:chOff x="773933" y="3626241"/>
            <a:chExt cx="5299051" cy="893931"/>
          </a:xfrm>
        </p:grpSpPr>
        <p:sp>
          <p:nvSpPr>
            <p:cNvPr id="30" name="Tekstvak 4"/>
            <p:cNvSpPr txBox="1"/>
            <p:nvPr/>
          </p:nvSpPr>
          <p:spPr>
            <a:xfrm>
              <a:off x="2613725" y="4034401"/>
              <a:ext cx="1619970" cy="485771"/>
            </a:xfrm>
            <a:prstGeom prst="rect">
              <a:avLst/>
            </a:prstGeom>
            <a:noFill/>
            <a:ln w="38100">
              <a:solidFill>
                <a:srgbClr val="0070C0"/>
              </a:solidFill>
            </a:ln>
          </p:spPr>
          <p:txBody>
            <a:bodyPr wrap="square" rtlCol="0" anchor="ctr">
              <a:noAutofit/>
            </a:bodyPr>
            <a:lstStyle/>
            <a:p>
              <a:pPr algn="ctr">
                <a:spcAft>
                  <a:spcPts val="0"/>
                </a:spcAft>
              </a:pPr>
              <a:r>
                <a:rPr lang="en-US" sz="1600" b="1" kern="1200" dirty="0" smtClean="0">
                  <a:effectLst/>
                  <a:latin typeface="Calibri"/>
                  <a:ea typeface="Times New Roman"/>
                  <a:cs typeface="Times New Roman"/>
                </a:rPr>
                <a:t>Tutor</a:t>
              </a:r>
              <a:endParaRPr lang="nl-NL" sz="1600" b="1" dirty="0">
                <a:effectLst/>
                <a:latin typeface="Times New Roman"/>
                <a:ea typeface="Times New Roman"/>
              </a:endParaRPr>
            </a:p>
          </p:txBody>
        </p:sp>
        <p:cxnSp>
          <p:nvCxnSpPr>
            <p:cNvPr id="34" name="Elbow Connector 33"/>
            <p:cNvCxnSpPr>
              <a:stCxn id="30" idx="1"/>
              <a:endCxn id="70" idx="2"/>
            </p:cNvCxnSpPr>
            <p:nvPr/>
          </p:nvCxnSpPr>
          <p:spPr>
            <a:xfrm rot="10800000">
              <a:off x="773933" y="3626245"/>
              <a:ext cx="1839792" cy="651043"/>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0" idx="3"/>
              <a:endCxn id="66" idx="2"/>
            </p:cNvCxnSpPr>
            <p:nvPr/>
          </p:nvCxnSpPr>
          <p:spPr>
            <a:xfrm flipV="1">
              <a:off x="4233695" y="3626241"/>
              <a:ext cx="1839289" cy="651046"/>
            </a:xfrm>
            <a:prstGeom prst="bentConnector2">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18191" y="1319850"/>
            <a:ext cx="8640960" cy="4685752"/>
            <a:chOff x="107504" y="1214126"/>
            <a:chExt cx="8640960" cy="4735154"/>
          </a:xfrm>
        </p:grpSpPr>
        <p:sp>
          <p:nvSpPr>
            <p:cNvPr id="37" name="Oval 36"/>
            <p:cNvSpPr/>
            <p:nvPr/>
          </p:nvSpPr>
          <p:spPr>
            <a:xfrm>
              <a:off x="107504" y="1214126"/>
              <a:ext cx="8640960" cy="4735154"/>
            </a:xfrm>
            <a:prstGeom prst="ellipse">
              <a:avLst/>
            </a:prstGeom>
            <a:solidFill>
              <a:srgbClr val="0070C0">
                <a:alpha val="86000"/>
              </a:srgb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TextBox 37"/>
            <p:cNvSpPr txBox="1"/>
            <p:nvPr/>
          </p:nvSpPr>
          <p:spPr>
            <a:xfrm>
              <a:off x="2405098" y="2782726"/>
              <a:ext cx="4045771" cy="1359465"/>
            </a:xfrm>
            <a:prstGeom prst="rect">
              <a:avLst/>
            </a:prstGeom>
            <a:noFill/>
            <a:ln>
              <a:noFill/>
            </a:ln>
          </p:spPr>
          <p:txBody>
            <a:bodyPr wrap="square" rtlCol="0" anchor="ctr">
              <a:normAutofit/>
            </a:bodyPr>
            <a:lstStyle/>
            <a:p>
              <a:pPr algn="ctr"/>
              <a:r>
                <a:rPr lang="nl-NL" sz="6000" b="1" dirty="0" smtClean="0"/>
                <a:t>Motivatie</a:t>
              </a:r>
            </a:p>
          </p:txBody>
        </p:sp>
      </p:grpSp>
    </p:spTree>
    <p:extLst>
      <p:ext uri="{BB962C8B-B14F-4D97-AF65-F5344CB8AC3E}">
        <p14:creationId xmlns:p14="http://schemas.microsoft.com/office/powerpoint/2010/main" val="326550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heel(1)">
                                      <p:cBhvr>
                                        <p:cTn id="14"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772000" y="990000"/>
            <a:ext cx="5810944" cy="1828800"/>
          </a:xfrm>
        </p:spPr>
        <p:txBody>
          <a:bodyPr wrap="none" rIns="0">
            <a:normAutofit/>
          </a:bodyPr>
          <a:lstStyle/>
          <a:p>
            <a:r>
              <a:rPr lang="nl-NL" sz="3600" dirty="0" smtClean="0">
                <a:solidFill>
                  <a:schemeClr val="tx1"/>
                </a:solidFill>
                <a:latin typeface="Helvetica" pitchFamily="34" charset="0"/>
              </a:rPr>
              <a:t>Methode</a:t>
            </a:r>
            <a:endParaRPr lang="nl-NL" sz="2800" dirty="0">
              <a:solidFill>
                <a:schemeClr val="tx1"/>
              </a:solidFill>
              <a:latin typeface="Helvetica" pitchFamily="34" charset="0"/>
            </a:endParaRPr>
          </a:p>
        </p:txBody>
      </p:sp>
    </p:spTree>
    <p:extLst>
      <p:ext uri="{BB962C8B-B14F-4D97-AF65-F5344CB8AC3E}">
        <p14:creationId xmlns:p14="http://schemas.microsoft.com/office/powerpoint/2010/main" val="11717735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nl-NL" sz="2800" b="1" dirty="0" smtClean="0">
                <a:latin typeface="Helvetica" panose="020B0604020202020204" pitchFamily="34" charset="0"/>
                <a:ea typeface="ＭＳ Ｐゴシック" pitchFamily="-65" charset="-128"/>
                <a:cs typeface="Helvetica" panose="020B0604020202020204" pitchFamily="34" charset="0"/>
              </a:rPr>
              <a:t>Taakvoorbeeld</a:t>
            </a:r>
            <a:endParaRPr lang="nl-NL" sz="4800"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7</a:t>
            </a:fld>
            <a:endParaRPr lang="nl-NL" dirty="0"/>
          </a:p>
        </p:txBody>
      </p:sp>
      <p:sp>
        <p:nvSpPr>
          <p:cNvPr id="5" name="TextBox 4"/>
          <p:cNvSpPr txBox="1"/>
          <p:nvPr/>
        </p:nvSpPr>
        <p:spPr>
          <a:xfrm>
            <a:off x="5940392" y="5708836"/>
            <a:ext cx="3168352" cy="288032"/>
          </a:xfrm>
          <a:prstGeom prst="rect">
            <a:avLst/>
          </a:prstGeom>
          <a:noFill/>
          <a:ln>
            <a:noFill/>
          </a:ln>
        </p:spPr>
        <p:txBody>
          <a:bodyPr wrap="square" rtlCol="0">
            <a:noAutofit/>
          </a:bodyPr>
          <a:lstStyle/>
          <a:p>
            <a:pPr>
              <a:lnSpc>
                <a:spcPct val="120000"/>
              </a:lnSpc>
            </a:pPr>
            <a:r>
              <a:rPr lang="en-US" sz="1600" dirty="0" err="1" smtClean="0">
                <a:latin typeface="Helvetica" panose="020B0604020202020204" pitchFamily="34" charset="0"/>
                <a:cs typeface="Helvetica" panose="020B0604020202020204" pitchFamily="34" charset="0"/>
              </a:rPr>
              <a:t>Corbalan</a:t>
            </a:r>
            <a:r>
              <a:rPr lang="en-US" sz="1600" dirty="0" smtClean="0">
                <a:latin typeface="Helvetica" panose="020B0604020202020204" pitchFamily="34" charset="0"/>
                <a:cs typeface="Helvetica" panose="020B0604020202020204" pitchFamily="34" charset="0"/>
              </a:rPr>
              <a:t>, 2008; </a:t>
            </a:r>
            <a:r>
              <a:rPr lang="en-US" sz="1600" dirty="0" err="1" smtClean="0">
                <a:latin typeface="Helvetica" panose="020B0604020202020204" pitchFamily="34" charset="0"/>
                <a:cs typeface="Helvetica" panose="020B0604020202020204" pitchFamily="34" charset="0"/>
              </a:rPr>
              <a:t>Kostons</a:t>
            </a:r>
            <a:r>
              <a:rPr lang="en-US" sz="1600" dirty="0" smtClean="0">
                <a:latin typeface="Helvetica" panose="020B0604020202020204" pitchFamily="34" charset="0"/>
                <a:cs typeface="Helvetica" panose="020B0604020202020204" pitchFamily="34" charset="0"/>
              </a:rPr>
              <a:t>, 2010</a:t>
            </a:r>
            <a:endParaRPr lang="nl-NL" sz="1600" dirty="0">
              <a:latin typeface="Helvetica" panose="020B0604020202020204" pitchFamily="34" charset="0"/>
              <a:cs typeface="Helvetica" panose="020B0604020202020204" pitchFamily="34" charset="0"/>
            </a:endParaRPr>
          </a:p>
        </p:txBody>
      </p:sp>
      <p:sp>
        <p:nvSpPr>
          <p:cNvPr id="3" name="Content Placeholder 2"/>
          <p:cNvSpPr>
            <a:spLocks noGrp="1"/>
          </p:cNvSpPr>
          <p:nvPr>
            <p:ph idx="1"/>
          </p:nvPr>
        </p:nvSpPr>
        <p:spPr>
          <a:xfrm>
            <a:off x="457200" y="764704"/>
            <a:ext cx="8435280" cy="5361459"/>
          </a:xfrm>
          <a:noFill/>
        </p:spPr>
        <p:txBody>
          <a:bodyPr>
            <a:noAutofit/>
          </a:bodyPr>
          <a:lstStyle/>
          <a:p>
            <a:pPr marL="0" lvl="0" indent="0" defTabSz="457200" fontAlgn="base">
              <a:spcBef>
                <a:spcPts val="0"/>
              </a:spcBef>
              <a:spcAft>
                <a:spcPct val="0"/>
              </a:spcAft>
              <a:buNone/>
            </a:pPr>
            <a:r>
              <a:rPr lang="nl-NL"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Niveau 1. Kattenvacht</a:t>
            </a:r>
            <a:endParaRPr lang="nl-NL" sz="1800" dirty="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nl-NL" sz="1800" dirty="0">
                <a:solidFill>
                  <a:prstClr val="black"/>
                </a:solidFill>
                <a:latin typeface="Helvetica" panose="020B0604020202020204" pitchFamily="34" charset="0"/>
                <a:ea typeface="ＭＳ Ｐゴシック" pitchFamily="-65" charset="-128"/>
                <a:cs typeface="Helvetica" panose="020B0604020202020204" pitchFamily="34" charset="0"/>
              </a:rPr>
              <a:t>Katten kunnen mooie vachten hebben. Een gen zorgt voor de vorm van de strepen op de kat, waarbij ringen (K) dominant zijn </a:t>
            </a:r>
            <a:r>
              <a:rPr lang="nl-NL" sz="1800" dirty="0" smtClean="0">
                <a:solidFill>
                  <a:prstClr val="black"/>
                </a:solidFill>
                <a:latin typeface="Helvetica" panose="020B0604020202020204" pitchFamily="34" charset="0"/>
                <a:ea typeface="ＭＳ Ｐゴシック" pitchFamily="-65" charset="-128"/>
                <a:cs typeface="Helvetica" panose="020B0604020202020204" pitchFamily="34" charset="0"/>
              </a:rPr>
              <a:t>over </a:t>
            </a:r>
            <a:r>
              <a:rPr lang="nl-NL" sz="1800" dirty="0">
                <a:solidFill>
                  <a:prstClr val="black"/>
                </a:solidFill>
                <a:latin typeface="Helvetica" panose="020B0604020202020204" pitchFamily="34" charset="0"/>
                <a:ea typeface="ＭＳ Ｐゴシック" pitchFamily="-65" charset="-128"/>
                <a:cs typeface="Helvetica" panose="020B0604020202020204" pitchFamily="34" charset="0"/>
              </a:rPr>
              <a:t>strepen (k). Twee katten krijgen een nakomeling. Beide katten zijn homozygoot voor de eigenschap en hebben ringen in de vacht. </a:t>
            </a:r>
          </a:p>
          <a:p>
            <a:pPr marL="0" lvl="0" indent="0" defTabSz="457200" fontAlgn="base">
              <a:spcBef>
                <a:spcPts val="0"/>
              </a:spcBef>
              <a:spcAft>
                <a:spcPct val="0"/>
              </a:spcAft>
              <a:buNone/>
            </a:pPr>
            <a:endParaRPr lang="nl-NL" sz="1800" dirty="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nl-NL" sz="1800" dirty="0">
                <a:solidFill>
                  <a:prstClr val="black"/>
                </a:solidFill>
                <a:latin typeface="Helvetica" panose="020B0604020202020204" pitchFamily="34" charset="0"/>
                <a:ea typeface="ＭＳ Ｐゴシック" pitchFamily="-65" charset="-128"/>
                <a:cs typeface="Helvetica" panose="020B0604020202020204" pitchFamily="34" charset="0"/>
              </a:rPr>
              <a:t>Wat is het mogelijke genotype van de nakomeling?</a:t>
            </a:r>
          </a:p>
          <a:p>
            <a:pPr marL="0" lvl="0" indent="0" defTabSz="457200" fontAlgn="base">
              <a:spcBef>
                <a:spcPts val="0"/>
              </a:spcBef>
              <a:spcAft>
                <a:spcPct val="0"/>
              </a:spcAft>
              <a:buNone/>
            </a:pPr>
            <a:r>
              <a:rPr lang="en-US" sz="1800" dirty="0">
                <a:solidFill>
                  <a:prstClr val="black"/>
                </a:solidFill>
                <a:latin typeface="Helvetica" panose="020B0604020202020204" pitchFamily="34" charset="0"/>
                <a:ea typeface="ＭＳ Ｐゴシック" pitchFamily="-65" charset="-128"/>
                <a:cs typeface="Helvetica" panose="020B0604020202020204" pitchFamily="34" charset="0"/>
              </a:rPr>
              <a:t> </a:t>
            </a:r>
            <a:endParaRPr lang="nl-NL" sz="1800" dirty="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Stap</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a:solidFill>
                  <a:prstClr val="black"/>
                </a:solidFill>
                <a:latin typeface="Helvetica" panose="020B0604020202020204" pitchFamily="34" charset="0"/>
                <a:ea typeface="ＭＳ Ｐゴシック" pitchFamily="-65" charset="-128"/>
                <a:cs typeface="Helvetica" panose="020B0604020202020204" pitchFamily="34" charset="0"/>
              </a:rPr>
              <a:t>1: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Vertaal</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naar</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genotypen</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endParaRPr lang="nl-NL" sz="1800" dirty="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Stap</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a:solidFill>
                  <a:prstClr val="black"/>
                </a:solidFill>
                <a:latin typeface="Helvetica" panose="020B0604020202020204" pitchFamily="34" charset="0"/>
                <a:ea typeface="ＭＳ Ｐゴシック" pitchFamily="-65" charset="-128"/>
                <a:cs typeface="Helvetica" panose="020B0604020202020204" pitchFamily="34" charset="0"/>
              </a:rPr>
              <a:t>2: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Zet</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dit</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in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een</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stamboom</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a:t>
            </a:r>
            <a:endParaRPr lang="nl-NL" sz="1800" dirty="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Stap</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a:solidFill>
                  <a:prstClr val="black"/>
                </a:solidFill>
                <a:latin typeface="Helvetica" panose="020B0604020202020204" pitchFamily="34" charset="0"/>
                <a:ea typeface="ＭＳ Ｐゴシック" pitchFamily="-65" charset="-128"/>
                <a:cs typeface="Helvetica" panose="020B0604020202020204" pitchFamily="34" charset="0"/>
              </a:rPr>
              <a:t>3: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Bepaal</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richting</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en</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aantal</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kruistabellen</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a:t>
            </a:r>
            <a:endParaRPr lang="nl-NL" sz="1800" dirty="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Stap</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a:solidFill>
                  <a:prstClr val="black"/>
                </a:solidFill>
                <a:latin typeface="Helvetica" panose="020B0604020202020204" pitchFamily="34" charset="0"/>
                <a:ea typeface="ＭＳ Ｐゴシック" pitchFamily="-65" charset="-128"/>
                <a:cs typeface="Helvetica" panose="020B0604020202020204" pitchFamily="34" charset="0"/>
              </a:rPr>
              <a:t>4: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Maak</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kruistabel</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len</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a:t>
            </a:r>
            <a:endParaRPr lang="nl-NL" sz="1800" dirty="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Stap</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b="1" dirty="0">
                <a:solidFill>
                  <a:prstClr val="black"/>
                </a:solidFill>
                <a:latin typeface="Helvetica" panose="020B0604020202020204" pitchFamily="34" charset="0"/>
                <a:ea typeface="ＭＳ Ｐゴシック" pitchFamily="-65" charset="-128"/>
                <a:cs typeface="Helvetica" panose="020B0604020202020204" pitchFamily="34" charset="0"/>
              </a:rPr>
              <a:t>5. </a:t>
            </a:r>
            <a:r>
              <a:rPr lang="en-US" sz="1800" b="1" dirty="0" err="1" smtClean="0">
                <a:solidFill>
                  <a:prstClr val="black"/>
                </a:solidFill>
                <a:latin typeface="Helvetica" panose="020B0604020202020204" pitchFamily="34" charset="0"/>
                <a:ea typeface="ＭＳ Ｐゴシック" pitchFamily="-65" charset="-128"/>
                <a:cs typeface="Helvetica" panose="020B0604020202020204" pitchFamily="34" charset="0"/>
              </a:rPr>
              <a:t>Antwoord</a:t>
            </a:r>
            <a:r>
              <a:rPr lang="en-US" sz="1800" b="1"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800" dirty="0">
                <a:solidFill>
                  <a:prstClr val="black"/>
                </a:solidFill>
                <a:latin typeface="Helvetica" panose="020B0604020202020204" pitchFamily="34" charset="0"/>
                <a:ea typeface="ＭＳ Ｐゴシック" pitchFamily="-65" charset="-128"/>
                <a:cs typeface="Helvetica" panose="020B0604020202020204" pitchFamily="34" charset="0"/>
              </a:rPr>
              <a:t/>
            </a:r>
            <a:br>
              <a:rPr lang="en-US" sz="1800" dirty="0">
                <a:solidFill>
                  <a:prstClr val="black"/>
                </a:solidFill>
                <a:latin typeface="Helvetica" panose="020B0604020202020204" pitchFamily="34" charset="0"/>
                <a:ea typeface="ＭＳ Ｐゴシック" pitchFamily="-65" charset="-128"/>
                <a:cs typeface="Helvetica" panose="020B0604020202020204" pitchFamily="34" charset="0"/>
              </a:rPr>
            </a:br>
            <a:r>
              <a:rPr lang="en-US" sz="1800" dirty="0">
                <a:solidFill>
                  <a:prstClr val="black"/>
                </a:solidFill>
                <a:latin typeface="Helvetica" panose="020B0604020202020204" pitchFamily="34" charset="0"/>
                <a:ea typeface="ＭＳ Ｐゴシック" pitchFamily="-65" charset="-128"/>
                <a:cs typeface="Helvetica" panose="020B0604020202020204" pitchFamily="34" charset="0"/>
              </a:rPr>
              <a:t> </a:t>
            </a:r>
            <a:endParaRPr lang="nl-NL" sz="1800" dirty="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nl-NL" sz="1800" dirty="0">
                <a:solidFill>
                  <a:prstClr val="black"/>
                </a:solidFill>
                <a:latin typeface="Helvetica" panose="020B0604020202020204" pitchFamily="34" charset="0"/>
                <a:ea typeface="ＭＳ Ｐゴシック" pitchFamily="-65" charset="-128"/>
                <a:cs typeface="Helvetica" panose="020B0604020202020204" pitchFamily="34" charset="0"/>
              </a:rPr>
              <a:t>Wat zijn de mogelijke genotypen van de </a:t>
            </a:r>
            <a:r>
              <a:rPr lang="nl-NL" sz="1800" dirty="0" smtClean="0">
                <a:solidFill>
                  <a:prstClr val="black"/>
                </a:solidFill>
                <a:latin typeface="Helvetica" panose="020B0604020202020204" pitchFamily="34" charset="0"/>
                <a:ea typeface="ＭＳ Ｐゴシック" pitchFamily="-65" charset="-128"/>
                <a:cs typeface="Helvetica" panose="020B0604020202020204" pitchFamily="34" charset="0"/>
              </a:rPr>
              <a:t>nakomeling? Kies </a:t>
            </a:r>
            <a:r>
              <a:rPr lang="nl-NL" sz="1800" dirty="0">
                <a:solidFill>
                  <a:prstClr val="black"/>
                </a:solidFill>
                <a:latin typeface="Helvetica" panose="020B0604020202020204" pitchFamily="34" charset="0"/>
                <a:ea typeface="ＭＳ Ｐゴシック" pitchFamily="-65" charset="-128"/>
                <a:cs typeface="Helvetica" panose="020B0604020202020204" pitchFamily="34" charset="0"/>
              </a:rPr>
              <a:t>het juiste alternatief</a:t>
            </a:r>
            <a:r>
              <a:rPr lang="nl-NL" sz="1800" dirty="0" smtClean="0">
                <a:solidFill>
                  <a:prstClr val="black"/>
                </a:solidFill>
                <a:latin typeface="Helvetica" panose="020B0604020202020204" pitchFamily="34" charset="0"/>
                <a:ea typeface="ＭＳ Ｐゴシック" pitchFamily="-65" charset="-128"/>
                <a:cs typeface="Helvetica" panose="020B0604020202020204" pitchFamily="34" charset="0"/>
              </a:rPr>
              <a:t>.</a:t>
            </a:r>
          </a:p>
          <a:p>
            <a:pPr marL="0" lvl="0" indent="0" defTabSz="457200" fontAlgn="base">
              <a:spcBef>
                <a:spcPts val="0"/>
              </a:spcBef>
              <a:spcAft>
                <a:spcPct val="0"/>
              </a:spcAft>
              <a:buNone/>
            </a:pPr>
            <a:endParaRPr lang="nl-NL" sz="1400" dirty="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en-US" sz="1600" dirty="0" smtClean="0">
                <a:solidFill>
                  <a:prstClr val="black"/>
                </a:solidFill>
                <a:latin typeface="Helvetica" panose="020B0604020202020204" pitchFamily="34" charset="0"/>
                <a:ea typeface="ＭＳ Ｐゴシック" pitchFamily="-65" charset="-128"/>
                <a:cs typeface="Helvetica" panose="020B0604020202020204" pitchFamily="34" charset="0"/>
              </a:rPr>
              <a:t>A</a:t>
            </a:r>
            <a:r>
              <a:rPr lang="en-US" sz="1600" dirty="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600" dirty="0" smtClean="0">
                <a:solidFill>
                  <a:prstClr val="black"/>
                </a:solidFill>
                <a:latin typeface="Helvetica" panose="020B0604020202020204" pitchFamily="34" charset="0"/>
                <a:ea typeface="ＭＳ Ｐゴシック" pitchFamily="-65" charset="-128"/>
                <a:cs typeface="Helvetica" panose="020B0604020202020204" pitchFamily="34" charset="0"/>
              </a:rPr>
              <a:t>KK</a:t>
            </a:r>
            <a:r>
              <a:rPr lang="en-US" sz="1600" dirty="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600" dirty="0" smtClean="0">
                <a:solidFill>
                  <a:prstClr val="black"/>
                </a:solidFill>
                <a:latin typeface="Helvetica" panose="020B0604020202020204" pitchFamily="34" charset="0"/>
                <a:ea typeface="ＭＳ Ｐゴシック" pitchFamily="-65" charset="-128"/>
                <a:cs typeface="Helvetica" panose="020B0604020202020204" pitchFamily="34" charset="0"/>
              </a:rPr>
              <a:t>E. </a:t>
            </a:r>
            <a:r>
              <a:rPr lang="nl-NL" sz="1600" dirty="0" smtClean="0">
                <a:solidFill>
                  <a:prstClr val="black"/>
                </a:solidFill>
                <a:latin typeface="Helvetica" panose="020B0604020202020204" pitchFamily="34" charset="0"/>
                <a:ea typeface="ＭＳ Ｐゴシック" pitchFamily="-65" charset="-128"/>
                <a:cs typeface="Helvetica" panose="020B0604020202020204" pitchFamily="34" charset="0"/>
              </a:rPr>
              <a:t>KK en </a:t>
            </a:r>
            <a:r>
              <a:rPr lang="nl-NL" sz="1600" dirty="0" err="1" smtClean="0">
                <a:solidFill>
                  <a:prstClr val="black"/>
                </a:solidFill>
                <a:latin typeface="Helvetica" panose="020B0604020202020204" pitchFamily="34" charset="0"/>
                <a:ea typeface="ＭＳ Ｐゴシック" pitchFamily="-65" charset="-128"/>
                <a:cs typeface="Helvetica" panose="020B0604020202020204" pitchFamily="34" charset="0"/>
              </a:rPr>
              <a:t>kk</a:t>
            </a:r>
            <a:endParaRPr lang="nl-NL" sz="1600" dirty="0" smtClean="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en-US" sz="1600" dirty="0" smtClean="0">
                <a:solidFill>
                  <a:prstClr val="black"/>
                </a:solidFill>
                <a:latin typeface="Helvetica" panose="020B0604020202020204" pitchFamily="34" charset="0"/>
                <a:ea typeface="ＭＳ Ｐゴシック" pitchFamily="-65" charset="-128"/>
                <a:cs typeface="Helvetica" panose="020B0604020202020204" pitchFamily="34" charset="0"/>
              </a:rPr>
              <a:t>B. </a:t>
            </a:r>
            <a:r>
              <a:rPr lang="en-US" sz="1600" dirty="0" err="1" smtClean="0">
                <a:solidFill>
                  <a:prstClr val="black"/>
                </a:solidFill>
                <a:latin typeface="Helvetica" panose="020B0604020202020204" pitchFamily="34" charset="0"/>
                <a:ea typeface="ＭＳ Ｐゴシック" pitchFamily="-65" charset="-128"/>
                <a:cs typeface="Helvetica" panose="020B0604020202020204" pitchFamily="34" charset="0"/>
              </a:rPr>
              <a:t>Kk</a:t>
            </a:r>
            <a:r>
              <a:rPr lang="en-US" sz="1600" dirty="0" smtClean="0">
                <a:solidFill>
                  <a:prstClr val="black"/>
                </a:solidFill>
                <a:latin typeface="Helvetica" panose="020B0604020202020204" pitchFamily="34" charset="0"/>
                <a:ea typeface="ＭＳ Ｐゴシック" pitchFamily="-65" charset="-128"/>
                <a:cs typeface="Helvetica" panose="020B0604020202020204" pitchFamily="34" charset="0"/>
              </a:rPr>
              <a:t>			F. </a:t>
            </a:r>
            <a:r>
              <a:rPr lang="nl-NL" sz="1600" dirty="0" err="1" smtClean="0">
                <a:solidFill>
                  <a:prstClr val="black"/>
                </a:solidFill>
                <a:latin typeface="Helvetica" panose="020B0604020202020204" pitchFamily="34" charset="0"/>
                <a:ea typeface="ＭＳ Ｐゴシック" pitchFamily="-65" charset="-128"/>
                <a:cs typeface="Helvetica" panose="020B0604020202020204" pitchFamily="34" charset="0"/>
              </a:rPr>
              <a:t>Kk</a:t>
            </a:r>
            <a:r>
              <a:rPr lang="nl-NL" sz="1600" dirty="0" smtClean="0">
                <a:solidFill>
                  <a:prstClr val="black"/>
                </a:solidFill>
                <a:latin typeface="Helvetica" panose="020B0604020202020204" pitchFamily="34" charset="0"/>
                <a:ea typeface="ＭＳ Ｐゴシック" pitchFamily="-65" charset="-128"/>
                <a:cs typeface="Helvetica" panose="020B0604020202020204" pitchFamily="34" charset="0"/>
              </a:rPr>
              <a:t> en </a:t>
            </a:r>
            <a:r>
              <a:rPr lang="nl-NL" sz="1600" dirty="0" err="1" smtClean="0">
                <a:solidFill>
                  <a:prstClr val="black"/>
                </a:solidFill>
                <a:latin typeface="Helvetica" panose="020B0604020202020204" pitchFamily="34" charset="0"/>
                <a:ea typeface="ＭＳ Ｐゴシック" pitchFamily="-65" charset="-128"/>
                <a:cs typeface="Helvetica" panose="020B0604020202020204" pitchFamily="34" charset="0"/>
              </a:rPr>
              <a:t>kk</a:t>
            </a:r>
            <a:endParaRPr lang="nl-NL" sz="1600" dirty="0" smtClean="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en-US" sz="1600" dirty="0" smtClean="0">
                <a:solidFill>
                  <a:prstClr val="black"/>
                </a:solidFill>
                <a:latin typeface="Helvetica" panose="020B0604020202020204" pitchFamily="34" charset="0"/>
                <a:ea typeface="ＭＳ Ｐゴシック" pitchFamily="-65" charset="-128"/>
                <a:cs typeface="Helvetica" panose="020B0604020202020204" pitchFamily="34" charset="0"/>
              </a:rPr>
              <a:t>C</a:t>
            </a:r>
            <a:r>
              <a:rPr lang="en-US" sz="1600" dirty="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600" dirty="0" err="1" smtClean="0">
                <a:solidFill>
                  <a:prstClr val="black"/>
                </a:solidFill>
                <a:latin typeface="Helvetica" panose="020B0604020202020204" pitchFamily="34" charset="0"/>
                <a:ea typeface="ＭＳ Ｐゴシック" pitchFamily="-65" charset="-128"/>
                <a:cs typeface="Helvetica" panose="020B0604020202020204" pitchFamily="34" charset="0"/>
              </a:rPr>
              <a:t>kk</a:t>
            </a:r>
            <a:r>
              <a:rPr lang="en-US" sz="1600" dirty="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600" dirty="0" smtClean="0">
                <a:solidFill>
                  <a:prstClr val="black"/>
                </a:solidFill>
                <a:latin typeface="Helvetica" panose="020B0604020202020204" pitchFamily="34" charset="0"/>
                <a:ea typeface="ＭＳ Ｐゴシック" pitchFamily="-65" charset="-128"/>
                <a:cs typeface="Helvetica" panose="020B0604020202020204" pitchFamily="34" charset="0"/>
              </a:rPr>
              <a:t>	G. KK, </a:t>
            </a:r>
            <a:r>
              <a:rPr lang="en-US" sz="1600" dirty="0" err="1" smtClean="0">
                <a:solidFill>
                  <a:prstClr val="black"/>
                </a:solidFill>
                <a:latin typeface="Helvetica" panose="020B0604020202020204" pitchFamily="34" charset="0"/>
                <a:ea typeface="ＭＳ Ｐゴシック" pitchFamily="-65" charset="-128"/>
                <a:cs typeface="Helvetica" panose="020B0604020202020204" pitchFamily="34" charset="0"/>
              </a:rPr>
              <a:t>Kk</a:t>
            </a:r>
            <a:r>
              <a:rPr lang="en-US" sz="1600"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600" dirty="0" err="1" smtClean="0">
                <a:solidFill>
                  <a:prstClr val="black"/>
                </a:solidFill>
                <a:latin typeface="Helvetica" panose="020B0604020202020204" pitchFamily="34" charset="0"/>
                <a:ea typeface="ＭＳ Ｐゴシック" pitchFamily="-65" charset="-128"/>
                <a:cs typeface="Helvetica" panose="020B0604020202020204" pitchFamily="34" charset="0"/>
              </a:rPr>
              <a:t>en</a:t>
            </a:r>
            <a:r>
              <a:rPr lang="en-US" sz="1600"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600" dirty="0" err="1" smtClean="0">
                <a:solidFill>
                  <a:prstClr val="black"/>
                </a:solidFill>
                <a:latin typeface="Helvetica" panose="020B0604020202020204" pitchFamily="34" charset="0"/>
                <a:ea typeface="ＭＳ Ｐゴシック" pitchFamily="-65" charset="-128"/>
                <a:cs typeface="Helvetica" panose="020B0604020202020204" pitchFamily="34" charset="0"/>
              </a:rPr>
              <a:t>kk</a:t>
            </a:r>
            <a:r>
              <a:rPr lang="en-US" sz="1600" dirty="0">
                <a:solidFill>
                  <a:prstClr val="black"/>
                </a:solidFill>
                <a:latin typeface="Helvetica" panose="020B0604020202020204" pitchFamily="34" charset="0"/>
                <a:ea typeface="ＭＳ Ｐゴシック" pitchFamily="-65" charset="-128"/>
                <a:cs typeface="Helvetica" panose="020B0604020202020204" pitchFamily="34" charset="0"/>
              </a:rPr>
              <a:t>	</a:t>
            </a:r>
            <a:endParaRPr lang="nl-NL" sz="1600" dirty="0">
              <a:solidFill>
                <a:prstClr val="black"/>
              </a:solidFill>
              <a:latin typeface="Helvetica" panose="020B0604020202020204" pitchFamily="34" charset="0"/>
              <a:ea typeface="ＭＳ Ｐゴシック" pitchFamily="-65" charset="-128"/>
              <a:cs typeface="Helvetica" panose="020B0604020202020204" pitchFamily="34" charset="0"/>
            </a:endParaRPr>
          </a:p>
          <a:p>
            <a:pPr marL="0" lvl="0" indent="0" defTabSz="457200" fontAlgn="base">
              <a:spcBef>
                <a:spcPts val="0"/>
              </a:spcBef>
              <a:spcAft>
                <a:spcPct val="0"/>
              </a:spcAft>
              <a:buNone/>
            </a:pPr>
            <a:r>
              <a:rPr lang="en-US" sz="1600" dirty="0">
                <a:solidFill>
                  <a:prstClr val="black"/>
                </a:solidFill>
                <a:latin typeface="Helvetica" panose="020B0604020202020204" pitchFamily="34" charset="0"/>
                <a:ea typeface="ＭＳ Ｐゴシック" pitchFamily="-65" charset="-128"/>
                <a:cs typeface="Helvetica" panose="020B0604020202020204" pitchFamily="34" charset="0"/>
              </a:rPr>
              <a:t>D. </a:t>
            </a:r>
            <a:r>
              <a:rPr lang="en-US" sz="1600" dirty="0" smtClean="0">
                <a:solidFill>
                  <a:prstClr val="black"/>
                </a:solidFill>
                <a:latin typeface="Helvetica" panose="020B0604020202020204" pitchFamily="34" charset="0"/>
                <a:ea typeface="ＭＳ Ｐゴシック" pitchFamily="-65" charset="-128"/>
                <a:cs typeface="Helvetica" panose="020B0604020202020204" pitchFamily="34" charset="0"/>
              </a:rPr>
              <a:t>KK </a:t>
            </a:r>
            <a:r>
              <a:rPr lang="en-US" sz="1600" dirty="0" err="1" smtClean="0">
                <a:solidFill>
                  <a:prstClr val="black"/>
                </a:solidFill>
                <a:latin typeface="Helvetica" panose="020B0604020202020204" pitchFamily="34" charset="0"/>
                <a:ea typeface="ＭＳ Ｐゴシック" pitchFamily="-65" charset="-128"/>
                <a:cs typeface="Helvetica" panose="020B0604020202020204" pitchFamily="34" charset="0"/>
              </a:rPr>
              <a:t>en</a:t>
            </a:r>
            <a:r>
              <a:rPr lang="en-US" sz="1600" dirty="0" smtClean="0">
                <a:solidFill>
                  <a:prstClr val="black"/>
                </a:solidFill>
                <a:latin typeface="Helvetica" panose="020B0604020202020204" pitchFamily="34" charset="0"/>
                <a:ea typeface="ＭＳ Ｐゴシック" pitchFamily="-65" charset="-128"/>
                <a:cs typeface="Helvetica" panose="020B0604020202020204" pitchFamily="34" charset="0"/>
              </a:rPr>
              <a:t> </a:t>
            </a:r>
            <a:r>
              <a:rPr lang="en-US" sz="1600" dirty="0" err="1" smtClean="0">
                <a:solidFill>
                  <a:prstClr val="black"/>
                </a:solidFill>
                <a:latin typeface="Helvetica" panose="020B0604020202020204" pitchFamily="34" charset="0"/>
                <a:ea typeface="ＭＳ Ｐゴシック" pitchFamily="-65" charset="-128"/>
                <a:cs typeface="Helvetica" panose="020B0604020202020204" pitchFamily="34" charset="0"/>
              </a:rPr>
              <a:t>Kk</a:t>
            </a:r>
            <a:endParaRPr lang="nl-NL" sz="1400" dirty="0"/>
          </a:p>
        </p:txBody>
      </p:sp>
    </p:spTree>
    <p:extLst>
      <p:ext uri="{BB962C8B-B14F-4D97-AF65-F5344CB8AC3E}">
        <p14:creationId xmlns:p14="http://schemas.microsoft.com/office/powerpoint/2010/main" val="373689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32" y="1225089"/>
            <a:ext cx="8929936" cy="4407822"/>
          </a:xfrm>
          <a:prstGeom prst="rect">
            <a:avLst/>
          </a:prstGeom>
        </p:spPr>
      </p:pic>
      <p:sp>
        <p:nvSpPr>
          <p:cNvPr id="2" name="Title 1"/>
          <p:cNvSpPr>
            <a:spLocks noGrp="1"/>
          </p:cNvSpPr>
          <p:nvPr>
            <p:ph type="title"/>
          </p:nvPr>
        </p:nvSpPr>
        <p:spPr/>
        <p:txBody>
          <a:bodyPr anchor="t">
            <a:normAutofit/>
          </a:bodyPr>
          <a:lstStyle/>
          <a:p>
            <a:pPr algn="l"/>
            <a:r>
              <a:rPr lang="en-US" sz="2800" b="1" dirty="0" err="1" smtClean="0">
                <a:latin typeface="Helvetica" panose="020B0604020202020204" pitchFamily="34" charset="0"/>
                <a:ea typeface="ＭＳ Ｐゴシック" pitchFamily="-65" charset="-128"/>
                <a:cs typeface="Helvetica" panose="020B0604020202020204" pitchFamily="34" charset="0"/>
              </a:rPr>
              <a:t>Taakdatabase</a:t>
            </a:r>
            <a:endParaRPr lang="nl-NL" sz="4800" dirty="0">
              <a:latin typeface="Helvetica" panose="020B0604020202020204" pitchFamily="34" charset="0"/>
              <a:cs typeface="Helvetica" panose="020B0604020202020204" pitchFamily="34" charset="0"/>
            </a:endParaRPr>
          </a:p>
        </p:txBody>
      </p:sp>
      <p:sp>
        <p:nvSpPr>
          <p:cNvPr id="116" name="Slide Number Placeholder 3"/>
          <p:cNvSpPr>
            <a:spLocks noGrp="1"/>
          </p:cNvSpPr>
          <p:nvPr>
            <p:ph type="sldNum" sz="quarter" idx="12"/>
          </p:nvPr>
        </p:nvSpPr>
        <p:spPr>
          <a:xfrm>
            <a:off x="6553200" y="6356350"/>
            <a:ext cx="2133600" cy="365125"/>
          </a:xfrm>
        </p:spPr>
        <p:txBody>
          <a:bodyPr/>
          <a:lstStyle/>
          <a:p>
            <a:pPr>
              <a:defRPr/>
            </a:pPr>
            <a:fld id="{853C8AF4-F274-6B41-8EAF-67548E7F9743}" type="slidenum">
              <a:rPr lang="nl-NL" smtClean="0"/>
              <a:pPr>
                <a:defRPr/>
              </a:pPr>
              <a:t>8</a:t>
            </a:fld>
            <a:endParaRPr lang="nl-NL" dirty="0"/>
          </a:p>
        </p:txBody>
      </p:sp>
      <p:sp>
        <p:nvSpPr>
          <p:cNvPr id="41" name="TextBox 40"/>
          <p:cNvSpPr txBox="1"/>
          <p:nvPr/>
        </p:nvSpPr>
        <p:spPr>
          <a:xfrm>
            <a:off x="3409860" y="1052736"/>
            <a:ext cx="2324280" cy="1373438"/>
          </a:xfrm>
          <a:prstGeom prst="rect">
            <a:avLst/>
          </a:prstGeom>
          <a:solidFill>
            <a:schemeClr val="bg1"/>
          </a:solidFill>
          <a:ln w="19050">
            <a:solidFill>
              <a:schemeClr val="tx1"/>
            </a:solidFill>
          </a:ln>
        </p:spPr>
        <p:txBody>
          <a:bodyPr wrap="square" rtlCol="0">
            <a:normAutofit fontScale="92500" lnSpcReduction="20000"/>
          </a:bodyPr>
          <a:lstStyle/>
          <a:p>
            <a:r>
              <a:rPr lang="nl-NL" b="1" dirty="0" smtClean="0">
                <a:latin typeface="Calibri" panose="020F0502020204030204" pitchFamily="34" charset="0"/>
                <a:ea typeface="Verdana" panose="020B0604030504040204" pitchFamily="34" charset="0"/>
                <a:cs typeface="Verdana" panose="020B0604030504040204" pitchFamily="34" charset="0"/>
              </a:rPr>
              <a:t>Niveau 3</a:t>
            </a:r>
          </a:p>
          <a:p>
            <a:pPr marL="285750" indent="-285750">
              <a:buFontTx/>
              <a:buChar char="-"/>
            </a:pPr>
            <a:r>
              <a:rPr lang="nl-NL" dirty="0" smtClean="0">
                <a:latin typeface="Calibri" panose="020F0502020204030204" pitchFamily="34" charset="0"/>
                <a:ea typeface="Verdana" panose="020B0604030504040204" pitchFamily="34" charset="0"/>
                <a:cs typeface="Verdana" panose="020B0604030504040204" pitchFamily="34" charset="0"/>
              </a:rPr>
              <a:t>2 generaties</a:t>
            </a:r>
          </a:p>
          <a:p>
            <a:pPr marL="285750" indent="-285750">
              <a:buFontTx/>
              <a:buChar char="-"/>
            </a:pPr>
            <a:r>
              <a:rPr lang="nl-NL" dirty="0" smtClean="0">
                <a:latin typeface="Calibri" panose="020F0502020204030204" pitchFamily="34" charset="0"/>
                <a:ea typeface="Verdana" panose="020B0604030504040204" pitchFamily="34" charset="0"/>
                <a:cs typeface="Verdana" panose="020B0604030504040204" pitchFamily="34" charset="0"/>
              </a:rPr>
              <a:t>1 onbekende</a:t>
            </a:r>
          </a:p>
          <a:p>
            <a:pPr marL="285750" indent="-285750">
              <a:buFontTx/>
              <a:buChar char="-"/>
            </a:pPr>
            <a:r>
              <a:rPr lang="nl-NL" dirty="0" smtClean="0">
                <a:latin typeface="Calibri" panose="020F0502020204030204" pitchFamily="34" charset="0"/>
                <a:ea typeface="Verdana" panose="020B0604030504040204" pitchFamily="34" charset="0"/>
                <a:cs typeface="Verdana" panose="020B0604030504040204" pitchFamily="34" charset="0"/>
              </a:rPr>
              <a:t>meerdere oplossingen</a:t>
            </a:r>
          </a:p>
          <a:p>
            <a:pPr marL="285750" indent="-285750">
              <a:buFontTx/>
              <a:buChar char="-"/>
            </a:pPr>
            <a:r>
              <a:rPr lang="nl-NL" dirty="0" smtClean="0">
                <a:latin typeface="Calibri" panose="020F0502020204030204" pitchFamily="34" charset="0"/>
                <a:ea typeface="Verdana" panose="020B0604030504040204" pitchFamily="34" charset="0"/>
                <a:cs typeface="Verdana" panose="020B0604030504040204" pitchFamily="34" charset="0"/>
              </a:rPr>
              <a:t>inductief</a:t>
            </a:r>
          </a:p>
          <a:p>
            <a:endParaRPr lang="nl-NL" sz="1200" b="1" dirty="0" smtClean="0"/>
          </a:p>
        </p:txBody>
      </p:sp>
      <p:grpSp>
        <p:nvGrpSpPr>
          <p:cNvPr id="113" name="Group 112"/>
          <p:cNvGrpSpPr>
            <a:grpSpLocks noChangeAspect="1"/>
          </p:cNvGrpSpPr>
          <p:nvPr/>
        </p:nvGrpSpPr>
        <p:grpSpPr>
          <a:xfrm>
            <a:off x="107033" y="2120295"/>
            <a:ext cx="3240831" cy="1068965"/>
            <a:chOff x="-2182569" y="5805260"/>
            <a:chExt cx="1853379" cy="611324"/>
          </a:xfrm>
        </p:grpSpPr>
        <p:sp>
          <p:nvSpPr>
            <p:cNvPr id="112" name="TextBox 111"/>
            <p:cNvSpPr txBox="1"/>
            <p:nvPr/>
          </p:nvSpPr>
          <p:spPr>
            <a:xfrm>
              <a:off x="-2182569" y="5805260"/>
              <a:ext cx="637675" cy="611324"/>
            </a:xfrm>
            <a:prstGeom prst="rect">
              <a:avLst/>
            </a:prstGeom>
            <a:solidFill>
              <a:srgbClr val="CDCBCC"/>
            </a:solidFill>
            <a:ln w="19050">
              <a:solidFill>
                <a:schemeClr val="tx1"/>
              </a:solidFill>
            </a:ln>
          </p:spPr>
          <p:txBody>
            <a:bodyPr wrap="square" lIns="36000" tIns="36000" rIns="36000" bIns="36000" rtlCol="0" anchor="ctr">
              <a:noAutofit/>
            </a:bodyPr>
            <a:lstStyle/>
            <a:p>
              <a:pPr algn="ctr"/>
              <a:r>
                <a:rPr lang="nl-NL" dirty="0" smtClean="0">
                  <a:latin typeface="Calibri" panose="020F0502020204030204" pitchFamily="34" charset="0"/>
                  <a:ea typeface="Verdana" panose="020B0604030504040204" pitchFamily="34" charset="0"/>
                  <a:cs typeface="Verdana" panose="020B0604030504040204" pitchFamily="34" charset="0"/>
                </a:rPr>
                <a:t>½ voor-gedaan</a:t>
              </a:r>
            </a:p>
            <a:p>
              <a:pPr algn="ctr"/>
              <a:r>
                <a:rPr lang="nl-NL" dirty="0" smtClean="0">
                  <a:latin typeface="Calibri" panose="020F0502020204030204" pitchFamily="34" charset="0"/>
                  <a:ea typeface="Verdana" panose="020B0604030504040204" pitchFamily="34" charset="0"/>
                  <a:cs typeface="Verdana" panose="020B0604030504040204" pitchFamily="34" charset="0"/>
                </a:rPr>
                <a:t>½ zelf</a:t>
              </a:r>
            </a:p>
          </p:txBody>
        </p:sp>
        <p:sp>
          <p:nvSpPr>
            <p:cNvPr id="132" name="TextBox 131"/>
            <p:cNvSpPr txBox="1"/>
            <p:nvPr/>
          </p:nvSpPr>
          <p:spPr>
            <a:xfrm>
              <a:off x="-1544894" y="5805260"/>
              <a:ext cx="591728" cy="611324"/>
            </a:xfrm>
            <a:prstGeom prst="rect">
              <a:avLst/>
            </a:prstGeom>
            <a:solidFill>
              <a:srgbClr val="CDCBCC"/>
            </a:solidFill>
            <a:ln w="19050">
              <a:solidFill>
                <a:schemeClr val="tx1"/>
              </a:solidFill>
            </a:ln>
          </p:spPr>
          <p:txBody>
            <a:bodyPr wrap="square" lIns="36000" tIns="36000" rIns="36000" bIns="36000" rtlCol="0" anchor="ctr">
              <a:noAutofit/>
            </a:bodyPr>
            <a:lstStyle/>
            <a:p>
              <a:pPr algn="ctr"/>
              <a:r>
                <a:rPr lang="nl-NL" dirty="0" smtClean="0">
                  <a:latin typeface="Calibri" panose="020F0502020204030204" pitchFamily="34" charset="0"/>
                </a:rPr>
                <a:t>¼</a:t>
              </a:r>
              <a:r>
                <a:rPr lang="nl-NL" dirty="0" smtClean="0">
                  <a:latin typeface="Calibri" panose="020F0502020204030204" pitchFamily="34" charset="0"/>
                  <a:ea typeface="Verdana" panose="020B0604030504040204" pitchFamily="34" charset="0"/>
                  <a:cs typeface="Verdana" panose="020B0604030504040204" pitchFamily="34" charset="0"/>
                </a:rPr>
                <a:t> voor-gedaan</a:t>
              </a:r>
            </a:p>
            <a:p>
              <a:pPr algn="ctr"/>
              <a:r>
                <a:rPr lang="nl-NL" dirty="0" smtClean="0">
                  <a:latin typeface="Calibri" panose="020F0502020204030204" pitchFamily="34" charset="0"/>
                  <a:ea typeface="Verdana" panose="020B0604030504040204" pitchFamily="34" charset="0"/>
                  <a:cs typeface="Verdana" panose="020B0604030504040204" pitchFamily="34" charset="0"/>
                </a:rPr>
                <a:t>¾ zelf</a:t>
              </a:r>
            </a:p>
          </p:txBody>
        </p:sp>
        <p:sp>
          <p:nvSpPr>
            <p:cNvPr id="133" name="TextBox 132"/>
            <p:cNvSpPr txBox="1"/>
            <p:nvPr/>
          </p:nvSpPr>
          <p:spPr>
            <a:xfrm>
              <a:off x="-953166" y="5805260"/>
              <a:ext cx="623976" cy="611324"/>
            </a:xfrm>
            <a:prstGeom prst="rect">
              <a:avLst/>
            </a:prstGeom>
            <a:solidFill>
              <a:srgbClr val="CDCBCC"/>
            </a:solidFill>
            <a:ln w="19050">
              <a:solidFill>
                <a:schemeClr val="tx1"/>
              </a:solidFill>
            </a:ln>
          </p:spPr>
          <p:txBody>
            <a:bodyPr wrap="square" lIns="0" tIns="0" rIns="0" bIns="0" rtlCol="0" anchor="ctr">
              <a:noAutofit/>
            </a:bodyPr>
            <a:lstStyle/>
            <a:p>
              <a:pPr algn="ctr"/>
              <a:r>
                <a:rPr lang="nl-NL" dirty="0" smtClean="0">
                  <a:latin typeface="Calibri" panose="020F0502020204030204" pitchFamily="34" charset="0"/>
                  <a:ea typeface="Verdana" panose="020B0604030504040204" pitchFamily="34" charset="0"/>
                  <a:cs typeface="Verdana" panose="020B0604030504040204" pitchFamily="34" charset="0"/>
                </a:rPr>
                <a:t>Alles zelf</a:t>
              </a:r>
            </a:p>
          </p:txBody>
        </p:sp>
      </p:grpSp>
      <p:sp>
        <p:nvSpPr>
          <p:cNvPr id="1024" name="TextBox 1023"/>
          <p:cNvSpPr txBox="1">
            <a:spLocks noChangeAspect="1"/>
          </p:cNvSpPr>
          <p:nvPr/>
        </p:nvSpPr>
        <p:spPr>
          <a:xfrm>
            <a:off x="1115616" y="3648459"/>
            <a:ext cx="1080120" cy="1012191"/>
          </a:xfrm>
          <a:prstGeom prst="rect">
            <a:avLst/>
          </a:prstGeom>
          <a:solidFill>
            <a:srgbClr val="1415FF"/>
          </a:solidFill>
          <a:ln w="19050">
            <a:solidFill>
              <a:schemeClr val="tx1"/>
            </a:solidFill>
          </a:ln>
        </p:spPr>
        <p:txBody>
          <a:bodyPr wrap="square" rtlCol="0" anchor="ctr">
            <a:noAutofit/>
          </a:bodyPr>
          <a:lstStyle/>
          <a:p>
            <a:pPr algn="ctr"/>
            <a:r>
              <a:rPr lang="nl-NL" sz="1600" dirty="0" smtClean="0">
                <a:solidFill>
                  <a:schemeClr val="bg1"/>
                </a:solidFill>
              </a:rPr>
              <a:t>Wolman syndroom</a:t>
            </a:r>
          </a:p>
        </p:txBody>
      </p:sp>
      <p:sp>
        <p:nvSpPr>
          <p:cNvPr id="136" name="TextBox 135"/>
          <p:cNvSpPr txBox="1">
            <a:spLocks noChangeAspect="1"/>
          </p:cNvSpPr>
          <p:nvPr/>
        </p:nvSpPr>
        <p:spPr>
          <a:xfrm>
            <a:off x="5220072" y="4176986"/>
            <a:ext cx="1101389" cy="1032122"/>
          </a:xfrm>
          <a:prstGeom prst="rect">
            <a:avLst/>
          </a:prstGeom>
          <a:solidFill>
            <a:srgbClr val="B1B2FF"/>
          </a:solidFill>
          <a:ln w="19050">
            <a:solidFill>
              <a:schemeClr val="tx1"/>
            </a:solidFill>
          </a:ln>
        </p:spPr>
        <p:txBody>
          <a:bodyPr wrap="square" lIns="36000" tIns="36000" rIns="36000" bIns="36000" rtlCol="0" anchor="ctr">
            <a:noAutofit/>
          </a:bodyPr>
          <a:lstStyle/>
          <a:p>
            <a:pPr algn="ctr"/>
            <a:r>
              <a:rPr lang="nl-NL" dirty="0" smtClean="0"/>
              <a:t>Katten-vacht</a:t>
            </a:r>
          </a:p>
        </p:txBody>
      </p:sp>
      <p:sp>
        <p:nvSpPr>
          <p:cNvPr id="137" name="TextBox 136"/>
          <p:cNvSpPr txBox="1">
            <a:spLocks noChangeAspect="1"/>
          </p:cNvSpPr>
          <p:nvPr/>
        </p:nvSpPr>
        <p:spPr>
          <a:xfrm>
            <a:off x="5868144" y="2564904"/>
            <a:ext cx="1079881" cy="1011966"/>
          </a:xfrm>
          <a:prstGeom prst="rect">
            <a:avLst/>
          </a:prstGeom>
          <a:solidFill>
            <a:srgbClr val="6361FF"/>
          </a:solidFill>
          <a:ln w="19050">
            <a:solidFill>
              <a:schemeClr val="tx1"/>
            </a:solidFill>
          </a:ln>
        </p:spPr>
        <p:txBody>
          <a:bodyPr wrap="square" rtlCol="0" anchor="ctr">
            <a:noAutofit/>
          </a:bodyPr>
          <a:lstStyle/>
          <a:p>
            <a:pPr algn="ctr"/>
            <a:r>
              <a:rPr lang="nl-NL" dirty="0" smtClean="0">
                <a:latin typeface="Calibri" panose="020F0502020204030204" pitchFamily="34" charset="0"/>
              </a:rPr>
              <a:t>Oogkleur</a:t>
            </a:r>
          </a:p>
        </p:txBody>
      </p:sp>
    </p:spTree>
    <p:extLst>
      <p:ext uri="{BB962C8B-B14F-4D97-AF65-F5344CB8AC3E}">
        <p14:creationId xmlns:p14="http://schemas.microsoft.com/office/powerpoint/2010/main" val="263291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3"/>
                                        </p:tgtEl>
                                        <p:attrNameLst>
                                          <p:attrName>style.visibility</p:attrName>
                                        </p:attrNameLst>
                                      </p:cBhvr>
                                      <p:to>
                                        <p:strVal val="visible"/>
                                      </p:to>
                                    </p:set>
                                    <p:anim calcmode="lin" valueType="num">
                                      <p:cBhvr>
                                        <p:cTn id="14" dur="500" fill="hold"/>
                                        <p:tgtEl>
                                          <p:spTgt spid="113"/>
                                        </p:tgtEl>
                                        <p:attrNameLst>
                                          <p:attrName>ppt_w</p:attrName>
                                        </p:attrNameLst>
                                      </p:cBhvr>
                                      <p:tavLst>
                                        <p:tav tm="0">
                                          <p:val>
                                            <p:fltVal val="0"/>
                                          </p:val>
                                        </p:tav>
                                        <p:tav tm="100000">
                                          <p:val>
                                            <p:strVal val="#ppt_w"/>
                                          </p:val>
                                        </p:tav>
                                      </p:tavLst>
                                    </p:anim>
                                    <p:anim calcmode="lin" valueType="num">
                                      <p:cBhvr>
                                        <p:cTn id="15" dur="500" fill="hold"/>
                                        <p:tgtEl>
                                          <p:spTgt spid="113"/>
                                        </p:tgtEl>
                                        <p:attrNameLst>
                                          <p:attrName>ppt_h</p:attrName>
                                        </p:attrNameLst>
                                      </p:cBhvr>
                                      <p:tavLst>
                                        <p:tav tm="0">
                                          <p:val>
                                            <p:fltVal val="0"/>
                                          </p:val>
                                        </p:tav>
                                        <p:tav tm="100000">
                                          <p:val>
                                            <p:strVal val="#ppt_h"/>
                                          </p:val>
                                        </p:tav>
                                      </p:tavLst>
                                    </p:anim>
                                    <p:animEffect transition="in" filter="fade">
                                      <p:cBhvr>
                                        <p:cTn id="16" dur="500"/>
                                        <p:tgtEl>
                                          <p:spTgt spid="1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24"/>
                                        </p:tgtEl>
                                        <p:attrNameLst>
                                          <p:attrName>style.visibility</p:attrName>
                                        </p:attrNameLst>
                                      </p:cBhvr>
                                      <p:to>
                                        <p:strVal val="visible"/>
                                      </p:to>
                                    </p:set>
                                    <p:anim calcmode="lin" valueType="num">
                                      <p:cBhvr>
                                        <p:cTn id="21" dur="500" fill="hold"/>
                                        <p:tgtEl>
                                          <p:spTgt spid="1024"/>
                                        </p:tgtEl>
                                        <p:attrNameLst>
                                          <p:attrName>ppt_w</p:attrName>
                                        </p:attrNameLst>
                                      </p:cBhvr>
                                      <p:tavLst>
                                        <p:tav tm="0">
                                          <p:val>
                                            <p:fltVal val="0"/>
                                          </p:val>
                                        </p:tav>
                                        <p:tav tm="100000">
                                          <p:val>
                                            <p:strVal val="#ppt_w"/>
                                          </p:val>
                                        </p:tav>
                                      </p:tavLst>
                                    </p:anim>
                                    <p:anim calcmode="lin" valueType="num">
                                      <p:cBhvr>
                                        <p:cTn id="22" dur="500" fill="hold"/>
                                        <p:tgtEl>
                                          <p:spTgt spid="1024"/>
                                        </p:tgtEl>
                                        <p:attrNameLst>
                                          <p:attrName>ppt_h</p:attrName>
                                        </p:attrNameLst>
                                      </p:cBhvr>
                                      <p:tavLst>
                                        <p:tav tm="0">
                                          <p:val>
                                            <p:fltVal val="0"/>
                                          </p:val>
                                        </p:tav>
                                        <p:tav tm="100000">
                                          <p:val>
                                            <p:strVal val="#ppt_h"/>
                                          </p:val>
                                        </p:tav>
                                      </p:tavLst>
                                    </p:anim>
                                    <p:animEffect transition="in" filter="fade">
                                      <p:cBhvr>
                                        <p:cTn id="23" dur="500"/>
                                        <p:tgtEl>
                                          <p:spTgt spid="102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36"/>
                                        </p:tgtEl>
                                        <p:attrNameLst>
                                          <p:attrName>style.visibility</p:attrName>
                                        </p:attrNameLst>
                                      </p:cBhvr>
                                      <p:to>
                                        <p:strVal val="visible"/>
                                      </p:to>
                                    </p:set>
                                    <p:anim calcmode="lin" valueType="num">
                                      <p:cBhvr>
                                        <p:cTn id="26" dur="500" fill="hold"/>
                                        <p:tgtEl>
                                          <p:spTgt spid="136"/>
                                        </p:tgtEl>
                                        <p:attrNameLst>
                                          <p:attrName>ppt_w</p:attrName>
                                        </p:attrNameLst>
                                      </p:cBhvr>
                                      <p:tavLst>
                                        <p:tav tm="0">
                                          <p:val>
                                            <p:fltVal val="0"/>
                                          </p:val>
                                        </p:tav>
                                        <p:tav tm="100000">
                                          <p:val>
                                            <p:strVal val="#ppt_w"/>
                                          </p:val>
                                        </p:tav>
                                      </p:tavLst>
                                    </p:anim>
                                    <p:anim calcmode="lin" valueType="num">
                                      <p:cBhvr>
                                        <p:cTn id="27" dur="500" fill="hold"/>
                                        <p:tgtEl>
                                          <p:spTgt spid="136"/>
                                        </p:tgtEl>
                                        <p:attrNameLst>
                                          <p:attrName>ppt_h</p:attrName>
                                        </p:attrNameLst>
                                      </p:cBhvr>
                                      <p:tavLst>
                                        <p:tav tm="0">
                                          <p:val>
                                            <p:fltVal val="0"/>
                                          </p:val>
                                        </p:tav>
                                        <p:tav tm="100000">
                                          <p:val>
                                            <p:strVal val="#ppt_h"/>
                                          </p:val>
                                        </p:tav>
                                      </p:tavLst>
                                    </p:anim>
                                    <p:animEffect transition="in" filter="fade">
                                      <p:cBhvr>
                                        <p:cTn id="28" dur="500"/>
                                        <p:tgtEl>
                                          <p:spTgt spid="136"/>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37"/>
                                        </p:tgtEl>
                                        <p:attrNameLst>
                                          <p:attrName>style.visibility</p:attrName>
                                        </p:attrNameLst>
                                      </p:cBhvr>
                                      <p:to>
                                        <p:strVal val="visible"/>
                                      </p:to>
                                    </p:set>
                                    <p:anim calcmode="lin" valueType="num">
                                      <p:cBhvr>
                                        <p:cTn id="31" dur="500" fill="hold"/>
                                        <p:tgtEl>
                                          <p:spTgt spid="137"/>
                                        </p:tgtEl>
                                        <p:attrNameLst>
                                          <p:attrName>ppt_w</p:attrName>
                                        </p:attrNameLst>
                                      </p:cBhvr>
                                      <p:tavLst>
                                        <p:tav tm="0">
                                          <p:val>
                                            <p:fltVal val="0"/>
                                          </p:val>
                                        </p:tav>
                                        <p:tav tm="100000">
                                          <p:val>
                                            <p:strVal val="#ppt_w"/>
                                          </p:val>
                                        </p:tav>
                                      </p:tavLst>
                                    </p:anim>
                                    <p:anim calcmode="lin" valueType="num">
                                      <p:cBhvr>
                                        <p:cTn id="32" dur="500" fill="hold"/>
                                        <p:tgtEl>
                                          <p:spTgt spid="137"/>
                                        </p:tgtEl>
                                        <p:attrNameLst>
                                          <p:attrName>ppt_h</p:attrName>
                                        </p:attrNameLst>
                                      </p:cBhvr>
                                      <p:tavLst>
                                        <p:tav tm="0">
                                          <p:val>
                                            <p:fltVal val="0"/>
                                          </p:val>
                                        </p:tav>
                                        <p:tav tm="100000">
                                          <p:val>
                                            <p:strVal val="#ppt_h"/>
                                          </p:val>
                                        </p:tav>
                                      </p:tavLst>
                                    </p:anim>
                                    <p:animEffect transition="in" filter="fade">
                                      <p:cBhvr>
                                        <p:cTn id="33"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024" grpId="0" animBg="1"/>
      <p:bldP spid="136"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l"/>
            <a:r>
              <a:rPr lang="en-US" sz="2800" b="1" dirty="0" err="1" smtClean="0">
                <a:latin typeface="Helvetica" panose="020B0604020202020204" pitchFamily="34" charset="0"/>
                <a:ea typeface="ＭＳ Ｐゴシック" pitchFamily="-65" charset="-128"/>
                <a:cs typeface="Helvetica" panose="020B0604020202020204" pitchFamily="34" charset="0"/>
              </a:rPr>
              <a:t>Methode</a:t>
            </a:r>
            <a:endParaRPr lang="nl-NL" sz="4800" dirty="0">
              <a:latin typeface="Helvetica" panose="020B0604020202020204" pitchFamily="34" charset="0"/>
              <a:cs typeface="Helvetica" panose="020B0604020202020204" pitchFamily="34" charset="0"/>
            </a:endParaRPr>
          </a:p>
        </p:txBody>
      </p:sp>
      <p:sp>
        <p:nvSpPr>
          <p:cNvPr id="4" name="Content Placeholder 3"/>
          <p:cNvSpPr>
            <a:spLocks noGrp="1"/>
          </p:cNvSpPr>
          <p:nvPr>
            <p:ph idx="1"/>
          </p:nvPr>
        </p:nvSpPr>
        <p:spPr>
          <a:xfrm>
            <a:off x="457200" y="1268760"/>
            <a:ext cx="8229600" cy="4857403"/>
          </a:xfrm>
        </p:spPr>
        <p:txBody>
          <a:bodyPr>
            <a:normAutofit/>
          </a:bodyPr>
          <a:lstStyle/>
          <a:p>
            <a:pPr marL="0" indent="0">
              <a:buNone/>
            </a:pPr>
            <a:r>
              <a:rPr lang="en-US" sz="2200" dirty="0" err="1" smtClean="0">
                <a:latin typeface="Helvetica" panose="020B0604020202020204" pitchFamily="34" charset="0"/>
                <a:cs typeface="Helvetica" panose="020B0604020202020204" pitchFamily="34" charset="0"/>
              </a:rPr>
              <a:t>Proefpersonen</a:t>
            </a:r>
            <a:endParaRPr lang="en-US" sz="2200" dirty="0" smtClean="0">
              <a:latin typeface="Helvetica" panose="020B0604020202020204" pitchFamily="34" charset="0"/>
              <a:cs typeface="Helvetica" panose="020B0604020202020204" pitchFamily="34" charset="0"/>
            </a:endParaRPr>
          </a:p>
          <a:p>
            <a:r>
              <a:rPr lang="en-US" sz="2200" dirty="0" err="1" smtClean="0">
                <a:latin typeface="Helvetica" panose="020B0604020202020204" pitchFamily="34" charset="0"/>
                <a:cs typeface="Helvetica" panose="020B0604020202020204" pitchFamily="34" charset="0"/>
              </a:rPr>
              <a:t>Middelbare</a:t>
            </a:r>
            <a:r>
              <a:rPr lang="en-US" sz="2200" dirty="0" smtClean="0">
                <a:latin typeface="Helvetica" panose="020B0604020202020204" pitchFamily="34" charset="0"/>
                <a:cs typeface="Helvetica" panose="020B0604020202020204" pitchFamily="34" charset="0"/>
              </a:rPr>
              <a:t> </a:t>
            </a:r>
            <a:r>
              <a:rPr lang="en-US" sz="2200" dirty="0" err="1" smtClean="0">
                <a:latin typeface="Helvetica" panose="020B0604020202020204" pitchFamily="34" charset="0"/>
                <a:cs typeface="Helvetica" panose="020B0604020202020204" pitchFamily="34" charset="0"/>
              </a:rPr>
              <a:t>scholieren</a:t>
            </a:r>
            <a:r>
              <a:rPr lang="en-US" sz="2200" dirty="0" smtClean="0">
                <a:latin typeface="Helvetica" panose="020B0604020202020204" pitchFamily="34" charset="0"/>
                <a:cs typeface="Helvetica" panose="020B0604020202020204" pitchFamily="34" charset="0"/>
              </a:rPr>
              <a:t> – 14 of 15 </a:t>
            </a:r>
            <a:r>
              <a:rPr lang="en-US" sz="2200" dirty="0" err="1" smtClean="0">
                <a:latin typeface="Helvetica" panose="020B0604020202020204" pitchFamily="34" charset="0"/>
                <a:cs typeface="Helvetica" panose="020B0604020202020204" pitchFamily="34" charset="0"/>
              </a:rPr>
              <a:t>jaar</a:t>
            </a:r>
            <a:r>
              <a:rPr lang="en-US" sz="2200" dirty="0" smtClean="0">
                <a:latin typeface="Helvetica" panose="020B0604020202020204" pitchFamily="34" charset="0"/>
                <a:cs typeface="Helvetica" panose="020B0604020202020204" pitchFamily="34" charset="0"/>
              </a:rPr>
              <a:t> oud</a:t>
            </a:r>
            <a:endParaRPr lang="en-US" sz="2200" i="1" dirty="0">
              <a:solidFill>
                <a:schemeClr val="bg1">
                  <a:lumMod val="50000"/>
                </a:schemeClr>
              </a:solidFill>
              <a:latin typeface="Helvetica" panose="020B0604020202020204" pitchFamily="34" charset="0"/>
              <a:ea typeface="ＭＳ Ｐゴシック" pitchFamily="-65" charset="-128"/>
              <a:cs typeface="Helvetica" panose="020B0604020202020204" pitchFamily="34" charset="0"/>
            </a:endParaRPr>
          </a:p>
        </p:txBody>
      </p:sp>
      <p:sp>
        <p:nvSpPr>
          <p:cNvPr id="31" name="Slide Number Placeholder 3"/>
          <p:cNvSpPr>
            <a:spLocks noGrp="1"/>
          </p:cNvSpPr>
          <p:nvPr>
            <p:ph type="sldNum" sz="quarter" idx="12"/>
          </p:nvPr>
        </p:nvSpPr>
        <p:spPr/>
        <p:txBody>
          <a:bodyPr/>
          <a:lstStyle/>
          <a:p>
            <a:pPr>
              <a:defRPr/>
            </a:pPr>
            <a:fld id="{853C8AF4-F274-6B41-8EAF-67548E7F9743}" type="slidenum">
              <a:rPr lang="nl-NL" smtClean="0"/>
              <a:pPr>
                <a:defRPr/>
              </a:pPr>
              <a:t>9</a:t>
            </a:fld>
            <a:endParaRPr lang="nl-NL" dirty="0"/>
          </a:p>
        </p:txBody>
      </p:sp>
      <p:sp>
        <p:nvSpPr>
          <p:cNvPr id="7" name="Toelichting met PIJL-OMLAAG 130"/>
          <p:cNvSpPr/>
          <p:nvPr/>
        </p:nvSpPr>
        <p:spPr>
          <a:xfrm>
            <a:off x="689248" y="2610344"/>
            <a:ext cx="3325368" cy="839450"/>
          </a:xfrm>
          <a:prstGeom prst="downArrowCallout">
            <a:avLst/>
          </a:prstGeom>
          <a:solidFill>
            <a:srgbClr val="0070C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r>
              <a:rPr lang="nl-NL" sz="2000" dirty="0" smtClean="0">
                <a:solidFill>
                  <a:schemeClr val="tx1"/>
                </a:solidFill>
                <a:latin typeface="+mj-lt"/>
                <a:ea typeface="Verdana" panose="020B0604030504040204" pitchFamily="34" charset="0"/>
                <a:cs typeface="Verdana" panose="020B0604030504040204" pitchFamily="34" charset="0"/>
              </a:rPr>
              <a:t>Voorkennistoets</a:t>
            </a:r>
            <a:endParaRPr lang="nl-NL" sz="2000" dirty="0">
              <a:solidFill>
                <a:schemeClr val="tx1"/>
              </a:solidFill>
              <a:latin typeface="+mj-lt"/>
              <a:ea typeface="Verdana" panose="020B0604030504040204" pitchFamily="34" charset="0"/>
              <a:cs typeface="Verdana" panose="020B0604030504040204" pitchFamily="34" charset="0"/>
            </a:endParaRPr>
          </a:p>
        </p:txBody>
      </p:sp>
      <p:sp>
        <p:nvSpPr>
          <p:cNvPr id="8" name="Toelichting met PIJL-OMLAAG 131"/>
          <p:cNvSpPr/>
          <p:nvPr/>
        </p:nvSpPr>
        <p:spPr>
          <a:xfrm>
            <a:off x="689247" y="3449795"/>
            <a:ext cx="3325368" cy="839451"/>
          </a:xfrm>
          <a:prstGeom prst="downArrowCallout">
            <a:avLst/>
          </a:prstGeom>
          <a:solidFill>
            <a:srgbClr val="0070C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r>
              <a:rPr lang="nl-NL" sz="2000" dirty="0">
                <a:solidFill>
                  <a:schemeClr val="tx1"/>
                </a:solidFill>
                <a:latin typeface="+mj-lt"/>
                <a:ea typeface="Verdana" panose="020B0604030504040204" pitchFamily="34" charset="0"/>
                <a:cs typeface="Verdana" panose="020B0604030504040204" pitchFamily="34" charset="0"/>
              </a:rPr>
              <a:t>Training</a:t>
            </a:r>
          </a:p>
        </p:txBody>
      </p:sp>
      <p:sp>
        <p:nvSpPr>
          <p:cNvPr id="10" name="Rechthoek 133"/>
          <p:cNvSpPr/>
          <p:nvPr/>
        </p:nvSpPr>
        <p:spPr>
          <a:xfrm>
            <a:off x="683568" y="5145699"/>
            <a:ext cx="3325368" cy="505984"/>
          </a:xfrm>
          <a:prstGeom prst="rect">
            <a:avLst/>
          </a:prstGeom>
          <a:solidFill>
            <a:srgbClr val="0070C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r>
              <a:rPr lang="en-US" sz="2000" dirty="0" err="1" smtClean="0">
                <a:solidFill>
                  <a:schemeClr val="tx1"/>
                </a:solidFill>
                <a:latin typeface="+mj-lt"/>
                <a:ea typeface="Verdana" panose="020B0604030504040204" pitchFamily="34" charset="0"/>
                <a:cs typeface="Verdana" panose="020B0604030504040204" pitchFamily="34" charset="0"/>
              </a:rPr>
              <a:t>Eindtoets</a:t>
            </a:r>
            <a:endParaRPr lang="en-US" sz="2000" dirty="0">
              <a:solidFill>
                <a:schemeClr val="tx1"/>
              </a:solidFill>
              <a:latin typeface="+mj-lt"/>
              <a:ea typeface="Verdana" panose="020B0604030504040204" pitchFamily="34" charset="0"/>
              <a:cs typeface="Verdana" panose="020B0604030504040204" pitchFamily="34" charset="0"/>
            </a:endParaRPr>
          </a:p>
        </p:txBody>
      </p:sp>
      <p:sp>
        <p:nvSpPr>
          <p:cNvPr id="11" name="Lijntoelichting 2 134"/>
          <p:cNvSpPr/>
          <p:nvPr/>
        </p:nvSpPr>
        <p:spPr>
          <a:xfrm>
            <a:off x="5254504" y="2476648"/>
            <a:ext cx="2379099" cy="360756"/>
          </a:xfrm>
          <a:prstGeom prst="borderCallout2">
            <a:avLst/>
          </a:prstGeom>
          <a:solidFill>
            <a:srgbClr val="CDCB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r>
              <a:rPr lang="nl-NL" sz="2000" dirty="0" smtClean="0">
                <a:solidFill>
                  <a:schemeClr val="tx1"/>
                </a:solidFill>
                <a:latin typeface="+mj-lt"/>
                <a:ea typeface="Verdana" panose="020B0604030504040204" pitchFamily="34" charset="0"/>
                <a:cs typeface="Verdana" panose="020B0604030504040204" pitchFamily="34" charset="0"/>
              </a:rPr>
              <a:t>3 of 5 taken</a:t>
            </a:r>
            <a:endParaRPr lang="en-US" sz="2000" dirty="0">
              <a:solidFill>
                <a:schemeClr val="tx1"/>
              </a:solidFill>
              <a:latin typeface="+mj-lt"/>
              <a:ea typeface="Verdana" panose="020B0604030504040204" pitchFamily="34" charset="0"/>
              <a:cs typeface="Verdana" panose="020B0604030504040204" pitchFamily="34" charset="0"/>
            </a:endParaRPr>
          </a:p>
        </p:txBody>
      </p:sp>
      <p:sp>
        <p:nvSpPr>
          <p:cNvPr id="18" name="Toelichting met PIJL-OMLAAG 132"/>
          <p:cNvSpPr/>
          <p:nvPr/>
        </p:nvSpPr>
        <p:spPr>
          <a:xfrm>
            <a:off x="689248" y="4289246"/>
            <a:ext cx="3325368" cy="839451"/>
          </a:xfrm>
          <a:prstGeom prst="downArrowCallout">
            <a:avLst/>
          </a:prstGeom>
          <a:solidFill>
            <a:srgbClr val="0070C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r>
              <a:rPr lang="nl-NL" sz="2000" dirty="0" smtClean="0">
                <a:solidFill>
                  <a:schemeClr val="tx1"/>
                </a:solidFill>
                <a:latin typeface="+mj-lt"/>
                <a:ea typeface="Verdana" panose="020B0604030504040204" pitchFamily="34" charset="0"/>
                <a:cs typeface="Verdana" panose="020B0604030504040204" pitchFamily="34" charset="0"/>
              </a:rPr>
              <a:t>Oefenfase</a:t>
            </a:r>
            <a:endParaRPr lang="en-US" sz="2000" dirty="0">
              <a:solidFill>
                <a:schemeClr val="tx1"/>
              </a:solidFill>
              <a:latin typeface="+mj-lt"/>
              <a:ea typeface="Verdana" panose="020B0604030504040204" pitchFamily="34" charset="0"/>
              <a:cs typeface="Verdana" panose="020B0604030504040204" pitchFamily="34" charset="0"/>
            </a:endParaRPr>
          </a:p>
        </p:txBody>
      </p:sp>
      <p:sp>
        <p:nvSpPr>
          <p:cNvPr id="32" name="Lijntoelichting 2 134"/>
          <p:cNvSpPr/>
          <p:nvPr/>
        </p:nvSpPr>
        <p:spPr>
          <a:xfrm>
            <a:off x="5272814" y="3989194"/>
            <a:ext cx="2379099" cy="600103"/>
          </a:xfrm>
          <a:prstGeom prst="borderCallout2">
            <a:avLst/>
          </a:prstGeom>
          <a:solidFill>
            <a:srgbClr val="CDCB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pPr algn="ctr"/>
            <a:r>
              <a:rPr lang="nl-NL" dirty="0" smtClean="0">
                <a:solidFill>
                  <a:schemeClr val="tx1"/>
                </a:solidFill>
                <a:latin typeface="+mj-lt"/>
                <a:ea typeface="Verdana" panose="020B0604030504040204" pitchFamily="34" charset="0"/>
                <a:cs typeface="Verdana" panose="020B0604030504040204" pitchFamily="34" charset="0"/>
              </a:rPr>
              <a:t>8 </a:t>
            </a:r>
            <a:r>
              <a:rPr lang="en-US" dirty="0" smtClean="0">
                <a:solidFill>
                  <a:schemeClr val="tx1"/>
                </a:solidFill>
                <a:latin typeface="+mj-lt"/>
                <a:ea typeface="Verdana" panose="020B0604030504040204" pitchFamily="34" charset="0"/>
                <a:cs typeface="Verdana" panose="020B0604030504040204" pitchFamily="34" charset="0"/>
              </a:rPr>
              <a:t>taken</a:t>
            </a:r>
          </a:p>
          <a:p>
            <a:pPr algn="ctr"/>
            <a:r>
              <a:rPr lang="en-US" dirty="0" err="1" smtClean="0">
                <a:solidFill>
                  <a:schemeClr val="tx1"/>
                </a:solidFill>
                <a:latin typeface="+mj-lt"/>
                <a:ea typeface="Verdana" panose="020B0604030504040204" pitchFamily="34" charset="0"/>
                <a:cs typeface="Verdana" panose="020B0604030504040204" pitchFamily="34" charset="0"/>
              </a:rPr>
              <a:t>Tutorondersteuning</a:t>
            </a:r>
            <a:endParaRPr lang="en-US" dirty="0">
              <a:solidFill>
                <a:schemeClr val="tx1"/>
              </a:solidFill>
              <a:latin typeface="+mj-lt"/>
              <a:ea typeface="Verdana" panose="020B0604030504040204" pitchFamily="34" charset="0"/>
              <a:cs typeface="Verdana" panose="020B0604030504040204" pitchFamily="34" charset="0"/>
            </a:endParaRPr>
          </a:p>
        </p:txBody>
      </p:sp>
      <p:sp>
        <p:nvSpPr>
          <p:cNvPr id="33" name="Lijntoelichting 2 134"/>
          <p:cNvSpPr/>
          <p:nvPr/>
        </p:nvSpPr>
        <p:spPr>
          <a:xfrm>
            <a:off x="5272814" y="3341495"/>
            <a:ext cx="2379099" cy="360756"/>
          </a:xfrm>
          <a:prstGeom prst="borderCallout2">
            <a:avLst/>
          </a:prstGeom>
          <a:solidFill>
            <a:srgbClr val="CDCB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r>
              <a:rPr lang="nl-NL" sz="2000" dirty="0" smtClean="0">
                <a:solidFill>
                  <a:schemeClr val="tx1"/>
                </a:solidFill>
                <a:latin typeface="+mj-lt"/>
                <a:ea typeface="Verdana" panose="020B0604030504040204" pitchFamily="34" charset="0"/>
                <a:cs typeface="Verdana" panose="020B0604030504040204" pitchFamily="34" charset="0"/>
              </a:rPr>
              <a:t>2 of 4 </a:t>
            </a:r>
            <a:r>
              <a:rPr lang="en-US" sz="2000" dirty="0" smtClean="0">
                <a:solidFill>
                  <a:schemeClr val="tx1"/>
                </a:solidFill>
                <a:latin typeface="+mj-lt"/>
                <a:ea typeface="Verdana" panose="020B0604030504040204" pitchFamily="34" charset="0"/>
                <a:cs typeface="Verdana" panose="020B0604030504040204" pitchFamily="34" charset="0"/>
              </a:rPr>
              <a:t>video’s</a:t>
            </a:r>
            <a:endParaRPr lang="en-US" sz="2000" dirty="0">
              <a:solidFill>
                <a:schemeClr val="tx1"/>
              </a:solidFill>
              <a:latin typeface="+mj-lt"/>
              <a:ea typeface="Verdana" panose="020B0604030504040204" pitchFamily="34" charset="0"/>
              <a:cs typeface="Verdana" panose="020B0604030504040204" pitchFamily="34" charset="0"/>
            </a:endParaRPr>
          </a:p>
        </p:txBody>
      </p:sp>
      <p:sp>
        <p:nvSpPr>
          <p:cNvPr id="35" name="Lijntoelichting 2 134"/>
          <p:cNvSpPr/>
          <p:nvPr/>
        </p:nvSpPr>
        <p:spPr>
          <a:xfrm>
            <a:off x="5272814" y="4965321"/>
            <a:ext cx="2379099" cy="360756"/>
          </a:xfrm>
          <a:prstGeom prst="borderCallout2">
            <a:avLst/>
          </a:prstGeom>
          <a:solidFill>
            <a:srgbClr val="CDCBCC"/>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17643" tIns="208822" rIns="417643" bIns="208822" rtlCol="0" anchor="ctr"/>
          <a:lstStyle/>
          <a:p>
            <a:pPr algn="ctr"/>
            <a:r>
              <a:rPr lang="nl-NL" sz="2000" dirty="0" smtClean="0">
                <a:solidFill>
                  <a:schemeClr val="tx1"/>
                </a:solidFill>
                <a:latin typeface="+mj-lt"/>
                <a:ea typeface="Verdana" panose="020B0604030504040204" pitchFamily="34" charset="0"/>
                <a:cs typeface="Verdana" panose="020B0604030504040204" pitchFamily="34" charset="0"/>
              </a:rPr>
              <a:t>5 </a:t>
            </a:r>
            <a:r>
              <a:rPr lang="en-US" sz="2000" dirty="0" smtClean="0">
                <a:solidFill>
                  <a:schemeClr val="tx1"/>
                </a:solidFill>
                <a:latin typeface="+mj-lt"/>
                <a:ea typeface="Verdana" panose="020B0604030504040204" pitchFamily="34" charset="0"/>
                <a:cs typeface="Verdana" panose="020B0604030504040204" pitchFamily="34" charset="0"/>
              </a:rPr>
              <a:t>taken</a:t>
            </a:r>
            <a:endParaRPr lang="en-US" sz="2000" dirty="0">
              <a:solidFill>
                <a:schemeClr val="tx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354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8" grpId="0" animBg="1"/>
      <p:bldP spid="32" grpId="0" animBg="1"/>
      <p:bldP spid="33" grpId="0" animBg="1"/>
      <p:bldP spid="35" grpId="0" animBg="1"/>
    </p:bldLst>
  </p:timing>
</p:sld>
</file>

<file path=ppt/theme/theme1.xml><?xml version="1.0" encoding="utf-8"?>
<a:theme xmlns:a="http://schemas.openxmlformats.org/drawingml/2006/main" name="UU_wi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6161FF"/>
        </a:solidFill>
      </a:spPr>
      <a:bodyPr wrap="square" rtlCol="0">
        <a:normAutofit fontScale="25000" lnSpcReduction="20000"/>
      </a:bodyPr>
      <a:lstStyle>
        <a:defPPr>
          <a:defRPr sz="1200" dirty="0" smtClean="0"/>
        </a:defPPr>
      </a:lstStyle>
    </a:txDef>
  </a:objectDefaults>
  <a:extraClrSchemeLst/>
</a:theme>
</file>

<file path=ppt/theme/theme2.xml><?xml version="1.0" encoding="utf-8"?>
<a:theme xmlns:a="http://schemas.openxmlformats.org/drawingml/2006/main" name="UU template02">
  <a:themeElements>
    <a:clrScheme name="UU Huisstijl">
      <a:dk1>
        <a:srgbClr val="000000"/>
      </a:dk1>
      <a:lt1>
        <a:srgbClr val="F5D300"/>
      </a:lt1>
      <a:dk2>
        <a:srgbClr val="222D80"/>
      </a:dk2>
      <a:lt2>
        <a:srgbClr val="C10033"/>
      </a:lt2>
      <a:accent1>
        <a:srgbClr val="5DB4E5"/>
      </a:accent1>
      <a:accent2>
        <a:srgbClr val="5F247D"/>
      </a:accent2>
      <a:accent3>
        <a:srgbClr val="A10065"/>
      </a:accent3>
      <a:accent4>
        <a:srgbClr val="DC931A"/>
      </a:accent4>
      <a:accent5>
        <a:srgbClr val="CCCE1E"/>
      </a:accent5>
      <a:accent6>
        <a:srgbClr val="118F40"/>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2943</Words>
  <Application>Microsoft Office PowerPoint</Application>
  <PresentationFormat>On-screen Show (4:3)</PresentationFormat>
  <Paragraphs>439</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UU_wit</vt:lpstr>
      <vt:lpstr>UU template02</vt:lpstr>
      <vt:lpstr>Tutorondersteuning bij Taakselecties</vt:lpstr>
      <vt:lpstr>Achtergrond</vt:lpstr>
      <vt:lpstr>Achtergrond</vt:lpstr>
      <vt:lpstr>Model voor taakselectie</vt:lpstr>
      <vt:lpstr>Model voor taakselectie</vt:lpstr>
      <vt:lpstr>Methode</vt:lpstr>
      <vt:lpstr>Taakvoorbeeld</vt:lpstr>
      <vt:lpstr>Taakdatabase</vt:lpstr>
      <vt:lpstr>Methode</vt:lpstr>
      <vt:lpstr>Soorten  tutorondersteuning</vt:lpstr>
      <vt:lpstr>Soorten tutorondersteuning</vt:lpstr>
      <vt:lpstr>Soorten tutorondersteuning</vt:lpstr>
      <vt:lpstr>Soorten tutorondersteuning</vt:lpstr>
      <vt:lpstr>Experiment 1</vt:lpstr>
      <vt:lpstr>Experiment 1</vt:lpstr>
      <vt:lpstr>Experiment 2</vt:lpstr>
      <vt:lpstr>Experiment 2</vt:lpstr>
      <vt:lpstr>Experiment 2</vt:lpstr>
      <vt:lpstr>Motivatie</vt:lpstr>
      <vt:lpstr>Experiment 3</vt:lpstr>
      <vt:lpstr>Experiment 3</vt:lpstr>
      <vt:lpstr>Experiment 3</vt:lpstr>
      <vt:lpstr>Experiment 4</vt:lpstr>
      <vt:lpstr>Conclusies &amp; Praktijkimplicaties</vt:lpstr>
      <vt:lpstr>Conclusies</vt:lpstr>
      <vt:lpstr>Praktijkimplicaties</vt:lpstr>
      <vt:lpstr>Praktijkimplicaties</vt:lpstr>
      <vt:lpstr>Praktijkimplicaties</vt:lpstr>
      <vt:lpstr>Praktijkimplicaties</vt:lpstr>
      <vt:lpstr>Praktijkimplicaties</vt:lpstr>
    </vt:vector>
  </TitlesOfParts>
  <Company>Utrecht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Nugteren, M.L. (Michelle)</dc:creator>
  <cp:lastModifiedBy>Nugteren, M.L. (Michelle)</cp:lastModifiedBy>
  <cp:revision>725</cp:revision>
  <cp:lastPrinted>2017-07-31T12:25:14Z</cp:lastPrinted>
  <dcterms:created xsi:type="dcterms:W3CDTF">2015-10-22T08:58:04Z</dcterms:created>
  <dcterms:modified xsi:type="dcterms:W3CDTF">2017-10-24T14:30:49Z</dcterms:modified>
</cp:coreProperties>
</file>