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447" r:id="rId2"/>
    <p:sldId id="474" r:id="rId3"/>
    <p:sldId id="475" r:id="rId4"/>
    <p:sldId id="597" r:id="rId5"/>
    <p:sldId id="602" r:id="rId6"/>
    <p:sldId id="603" r:id="rId7"/>
    <p:sldId id="604" r:id="rId8"/>
    <p:sldId id="612" r:id="rId9"/>
    <p:sldId id="621" r:id="rId10"/>
    <p:sldId id="625" r:id="rId11"/>
    <p:sldId id="622" r:id="rId12"/>
    <p:sldId id="623" r:id="rId13"/>
    <p:sldId id="615" r:id="rId14"/>
    <p:sldId id="614" r:id="rId15"/>
    <p:sldId id="608" r:id="rId16"/>
    <p:sldId id="616" r:id="rId17"/>
    <p:sldId id="617" r:id="rId18"/>
    <p:sldId id="618" r:id="rId19"/>
    <p:sldId id="619" r:id="rId20"/>
    <p:sldId id="620" r:id="rId21"/>
    <p:sldId id="605" r:id="rId22"/>
    <p:sldId id="594" r:id="rId23"/>
    <p:sldId id="595" r:id="rId24"/>
    <p:sldId id="596" r:id="rId25"/>
    <p:sldId id="592" r:id="rId26"/>
    <p:sldId id="598" r:id="rId27"/>
    <p:sldId id="599" r:id="rId28"/>
    <p:sldId id="600" r:id="rId29"/>
    <p:sldId id="523" r:id="rId30"/>
    <p:sldId id="560" r:id="rId31"/>
    <p:sldId id="481" r:id="rId32"/>
    <p:sldId id="576" r:id="rId33"/>
    <p:sldId id="624" r:id="rId34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CB"/>
    <a:srgbClr val="D6A300"/>
    <a:srgbClr val="003366"/>
    <a:srgbClr val="FFFFFF"/>
    <a:srgbClr val="FFFEF3"/>
    <a:srgbClr val="008FFA"/>
    <a:srgbClr val="E7F3F4"/>
    <a:srgbClr val="DCEFF0"/>
    <a:srgbClr val="CEEAB0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8" autoAdjust="0"/>
    <p:restoredTop sz="93848" autoAdjust="0"/>
  </p:normalViewPr>
  <p:slideViewPr>
    <p:cSldViewPr snapToGrid="0">
      <p:cViewPr varScale="1">
        <p:scale>
          <a:sx n="64" d="100"/>
          <a:sy n="64" d="100"/>
        </p:scale>
        <p:origin x="12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18"/>
    </p:cViewPr>
  </p:sorterViewPr>
  <p:notesViewPr>
    <p:cSldViewPr snapToGrid="0">
      <p:cViewPr>
        <p:scale>
          <a:sx n="100" d="100"/>
          <a:sy n="100" d="100"/>
        </p:scale>
        <p:origin x="-1566" y="258"/>
      </p:cViewPr>
      <p:guideLst>
        <p:guide orient="horz" pos="3127"/>
        <p:guide pos="2101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68965517241378E-2"/>
          <c:y val="6.8376068376068383E-2"/>
          <c:w val="0.65344827586206899"/>
          <c:h val="0.80341880341880345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No Integration</c:v>
                </c:pt>
              </c:strCache>
            </c:strRef>
          </c:tx>
          <c:spPr>
            <a:ln w="58189">
              <a:solidFill>
                <a:srgbClr val="000080"/>
              </a:solidFill>
              <a:prstDash val="solid"/>
            </a:ln>
          </c:spPr>
          <c:marker>
            <c:symbol val="triangle"/>
            <c:size val="1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Tabelle1!$B$1:$C$1</c:f>
              <c:strCache>
                <c:ptCount val="2"/>
                <c:pt idx="0">
                  <c:v>No questions</c:v>
                </c:pt>
                <c:pt idx="1">
                  <c:v>Questions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 formatCode="0.00">
                  <c:v>3.55</c:v>
                </c:pt>
                <c:pt idx="1">
                  <c:v>3.35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2B-4954-9A4B-C6B4DF8D2373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Active Integration</c:v>
                </c:pt>
              </c:strCache>
            </c:strRef>
          </c:tx>
          <c:spPr>
            <a:ln w="58189">
              <a:solidFill>
                <a:srgbClr val="FF00FF"/>
              </a:solidFill>
              <a:prstDash val="solid"/>
            </a:ln>
          </c:spPr>
          <c:marker>
            <c:symbol val="square"/>
            <c:size val="1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Tabelle1!$B$1:$C$1</c:f>
              <c:strCache>
                <c:ptCount val="2"/>
                <c:pt idx="0">
                  <c:v>No questions</c:v>
                </c:pt>
                <c:pt idx="1">
                  <c:v>Questions</c:v>
                </c:pt>
              </c:strCache>
            </c:strRef>
          </c:cat>
          <c:val>
            <c:numRef>
              <c:f>Tabelle1!$B$3:$C$3</c:f>
              <c:numCache>
                <c:formatCode>General</c:formatCode>
                <c:ptCount val="2"/>
                <c:pt idx="0">
                  <c:v>3.55</c:v>
                </c:pt>
                <c:pt idx="1">
                  <c:v>6.05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2B-4954-9A4B-C6B4DF8D2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4772672"/>
        <c:axId val="514700584"/>
      </c:lineChart>
      <c:catAx>
        <c:axId val="64477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8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7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514700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4700584"/>
        <c:scaling>
          <c:orientation val="minMax"/>
        </c:scaling>
        <c:delete val="0"/>
        <c:axPos val="l"/>
        <c:majorGridlines>
          <c:spPr>
            <a:ln w="4849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48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7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644772672"/>
        <c:crosses val="autoZero"/>
        <c:crossBetween val="between"/>
      </c:valAx>
      <c:spPr>
        <a:solidFill>
          <a:srgbClr val="FFFFFF"/>
        </a:solidFill>
        <a:ln w="1939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275862068965514"/>
          <c:y val="0.40455840455840458"/>
          <c:w val="0.26034482758620692"/>
          <c:h val="0.12820512820512819"/>
        </c:manualLayout>
      </c:layout>
      <c:overlay val="0"/>
      <c:spPr>
        <a:solidFill>
          <a:srgbClr val="FFFFFF"/>
        </a:solidFill>
        <a:ln w="4849">
          <a:solidFill>
            <a:srgbClr val="000000"/>
          </a:solidFill>
          <a:prstDash val="solid"/>
        </a:ln>
      </c:spPr>
      <c:txPr>
        <a:bodyPr/>
        <a:lstStyle/>
        <a:p>
          <a:pPr>
            <a:defRPr sz="1474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4849">
      <a:solidFill>
        <a:srgbClr val="000000"/>
      </a:solidFill>
      <a:prstDash val="solid"/>
    </a:ln>
  </c:spPr>
  <c:txPr>
    <a:bodyPr/>
    <a:lstStyle/>
    <a:p>
      <a:pPr>
        <a:defRPr sz="133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>
            <a:lvl1pPr defTabSz="907364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1"/>
            <a:ext cx="2890137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>
            <a:lvl1pPr algn="r" defTabSz="907364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890137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31" tIns="45365" rIns="90731" bIns="45365" numCol="1" anchor="b" anchorCtr="0" compatLnSpc="1">
            <a:prstTxWarp prst="textNoShape">
              <a:avLst/>
            </a:prstTxWarp>
          </a:bodyPr>
          <a:lstStyle>
            <a:lvl1pPr defTabSz="907364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427766"/>
            <a:ext cx="2890137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31" tIns="45365" rIns="90731" bIns="45365" numCol="1" anchor="b" anchorCtr="0" compatLnSpc="1">
            <a:prstTxWarp prst="textNoShape">
              <a:avLst/>
            </a:prstTxWarp>
          </a:bodyPr>
          <a:lstStyle>
            <a:lvl1pPr algn="r" defTabSz="907364">
              <a:defRPr sz="1100"/>
            </a:lvl1pPr>
          </a:lstStyle>
          <a:p>
            <a:pPr>
              <a:defRPr/>
            </a:pPr>
            <a:fld id="{1161EC3E-B666-44E1-8860-B4ED8FA7D8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75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>
            <a:lvl1pPr defTabSz="907364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1"/>
            <a:ext cx="2890137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>
            <a:lvl1pPr algn="r" defTabSz="907364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714653"/>
            <a:ext cx="5335867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890137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31" tIns="45365" rIns="90731" bIns="45365" numCol="1" anchor="b" anchorCtr="0" compatLnSpc="1">
            <a:prstTxWarp prst="textNoShape">
              <a:avLst/>
            </a:prstTxWarp>
          </a:bodyPr>
          <a:lstStyle>
            <a:lvl1pPr defTabSz="907364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427766"/>
            <a:ext cx="2890137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31" tIns="45365" rIns="90731" bIns="45365" numCol="1" anchor="b" anchorCtr="0" compatLnSpc="1">
            <a:prstTxWarp prst="textNoShape">
              <a:avLst/>
            </a:prstTxWarp>
          </a:bodyPr>
          <a:lstStyle>
            <a:lvl1pPr algn="r" defTabSz="907364">
              <a:defRPr sz="1100"/>
            </a:lvl1pPr>
          </a:lstStyle>
          <a:p>
            <a:pPr>
              <a:defRPr/>
            </a:pPr>
            <a:fld id="{83CCCC7D-F76B-4D13-B746-B8F6D7A873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738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2D2434-799F-43F4-A6B4-737A4ED1BC53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61235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50644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43937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12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3113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82656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14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75873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15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03570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16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12866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0052F9-36D3-4C96-9D16-903A9A830E8A}" type="slidenum">
              <a:rPr lang="de-DE" altLang="de-DE"/>
              <a:pPr eaLnBrk="1" hangingPunct="1"/>
              <a:t>17</a:t>
            </a:fld>
            <a:endParaRPr lang="de-DE" altLang="de-DE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83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27DC1C-BBCD-4B4A-ADAA-9BF35D40E284}" type="slidenum">
              <a:rPr lang="de-DE" altLang="de-DE"/>
              <a:pPr eaLnBrk="1" hangingPunct="1"/>
              <a:t>18</a:t>
            </a:fld>
            <a:endParaRPr lang="de-DE" altLang="de-DE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06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E49199-018A-4D46-92E4-1298D6BFBD9B}" type="slidenum">
              <a:rPr lang="de-DE" altLang="de-DE"/>
              <a:pPr eaLnBrk="1" hangingPunct="1"/>
              <a:t>19</a:t>
            </a:fld>
            <a:endParaRPr lang="de-DE" altLang="de-DE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955675" y="4892675"/>
            <a:ext cx="5202238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44" tIns="48172" rIns="96344" bIns="48172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de-DE" sz="800" b="1"/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863600" y="4857750"/>
            <a:ext cx="52070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44" tIns="48172" rIns="96344" bIns="48172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de-DE" sz="1200"/>
          </a:p>
        </p:txBody>
      </p:sp>
      <p:sp>
        <p:nvSpPr>
          <p:cNvPr id="78855" name="Rectangle 6"/>
          <p:cNvSpPr>
            <a:spLocks noChangeArrowheads="1"/>
          </p:cNvSpPr>
          <p:nvPr/>
        </p:nvSpPr>
        <p:spPr bwMode="auto">
          <a:xfrm>
            <a:off x="930275" y="4892675"/>
            <a:ext cx="520065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44" tIns="48172" rIns="96344" bIns="48172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de-DE" sz="1200" i="1"/>
              <a:t>Maximalwert: 9 (von 4 VPs erreicht)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de-DE" sz="1200" i="1"/>
              <a:t>Minimum: 0 (5 VPS)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de-DE" sz="1200" i="1"/>
              <a:t>Disordinale Interaktion: in beiden Interaktionsdiagrammen verlaufen die Graphen nicht gleichsinnig</a:t>
            </a:r>
          </a:p>
          <a:p>
            <a:pPr eaLnBrk="1" hangingPunct="1">
              <a:spcBef>
                <a:spcPct val="30000"/>
              </a:spcBef>
            </a:pPr>
            <a:endParaRPr lang="en-US" altLang="de-DE" sz="1200" i="1"/>
          </a:p>
          <a:p>
            <a:pPr eaLnBrk="1" hangingPunct="1">
              <a:spcBef>
                <a:spcPct val="30000"/>
              </a:spcBef>
            </a:pPr>
            <a:r>
              <a:rPr lang="en-US" altLang="de-DE" sz="1200"/>
              <a:t>This was a significant interaction effect.</a:t>
            </a:r>
          </a:p>
          <a:p>
            <a:pPr eaLnBrk="1" hangingPunct="1">
              <a:spcBef>
                <a:spcPct val="30000"/>
              </a:spcBef>
            </a:pPr>
            <a:endParaRPr lang="en-US" altLang="de-DE" sz="1200"/>
          </a:p>
          <a:p>
            <a:pPr eaLnBrk="1" hangingPunct="1">
              <a:spcBef>
                <a:spcPct val="30000"/>
              </a:spcBef>
            </a:pPr>
            <a:r>
              <a:rPr lang="en-US" altLang="de-DE" sz="1200"/>
              <a:t>If the learners are not provided with prompts, it doesn’t make a difference, if they integrate the explanation with the solution or not.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de-DE" sz="1200"/>
              <a:t>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de-DE" sz="1200"/>
              <a:t>However, a request of focused processing in the form of prompts is only helpful, if the learners additionally integrate the explanation with the solution.</a:t>
            </a:r>
          </a:p>
          <a:p>
            <a:pPr eaLnBrk="1" hangingPunct="1">
              <a:spcBef>
                <a:spcPct val="30000"/>
              </a:spcBef>
            </a:pPr>
            <a:endParaRPr lang="en-US" altLang="de-DE" sz="1200"/>
          </a:p>
          <a:p>
            <a:pPr eaLnBrk="1" hangingPunct="1">
              <a:spcBef>
                <a:spcPct val="30000"/>
              </a:spcBef>
            </a:pPr>
            <a:r>
              <a:rPr lang="en-US" altLang="de-DE" sz="1200"/>
              <a:t>Thus, especially a combination of requests of interactive integration and focused processing fosters the acquisition of strategic knowledge</a:t>
            </a:r>
            <a:r>
              <a:rPr lang="de-DE" altLang="de-DE" sz="1200"/>
              <a:t>. </a:t>
            </a:r>
          </a:p>
          <a:p>
            <a:pPr eaLnBrk="1" hangingPunct="1">
              <a:spcBef>
                <a:spcPct val="30000"/>
              </a:spcBef>
            </a:pPr>
            <a:endParaRPr lang="de-DE" altLang="de-DE" sz="1200"/>
          </a:p>
          <a:p>
            <a:pPr eaLnBrk="1" hangingPunct="1">
              <a:spcBef>
                <a:spcPct val="30000"/>
              </a:spcBef>
            </a:pPr>
            <a:r>
              <a:rPr lang="de-DE" altLang="de-DE" sz="1200"/>
              <a:t>On the following slide, I would like to discuss these results.</a:t>
            </a:r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97937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A742C9-EE5B-40EA-A1B5-179FF618235B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699144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CCFFB3-D547-4FD2-B606-572410F0ADBA}" type="slidenum">
              <a:rPr lang="de-DE" altLang="de-DE" smtClean="0"/>
              <a:pPr eaLnBrk="1" hangingPunct="1">
                <a:spcBef>
                  <a:spcPct val="0"/>
                </a:spcBef>
              </a:pPr>
              <a:t>20</a:t>
            </a:fld>
            <a:endParaRPr lang="de-DE" altLang="de-DE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4538"/>
            <a:ext cx="4959350" cy="37211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06" y="4714653"/>
            <a:ext cx="4888477" cy="4466756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19600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21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46371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02A6D6-4D61-4269-9BE6-B1BF1F9BB2D3}" type="slidenum">
              <a:rPr lang="de-DE" altLang="de-DE" smtClean="0"/>
              <a:pPr eaLnBrk="1" hangingPunct="1">
                <a:spcBef>
                  <a:spcPct val="0"/>
                </a:spcBef>
              </a:pPr>
              <a:t>22</a:t>
            </a:fld>
            <a:endParaRPr lang="de-DE" altLang="de-D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799814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02A6D6-4D61-4269-9BE6-B1BF1F9BB2D3}" type="slidenum">
              <a:rPr lang="de-DE" altLang="de-DE" smtClean="0"/>
              <a:pPr eaLnBrk="1" hangingPunct="1">
                <a:spcBef>
                  <a:spcPct val="0"/>
                </a:spcBef>
              </a:pPr>
              <a:t>23</a:t>
            </a:fld>
            <a:endParaRPr lang="de-DE" altLang="de-D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970772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02A6D6-4D61-4269-9BE6-B1BF1F9BB2D3}" type="slidenum">
              <a:rPr lang="de-DE" altLang="de-DE" smtClean="0"/>
              <a:pPr eaLnBrk="1" hangingPunct="1">
                <a:spcBef>
                  <a:spcPct val="0"/>
                </a:spcBef>
              </a:pPr>
              <a:t>24</a:t>
            </a:fld>
            <a:endParaRPr lang="de-DE" altLang="de-D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30866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CEA0E9-3B6E-4687-BB26-6B3B836E5DF9}" type="slidenum">
              <a:rPr lang="de-DE" altLang="de-DE" smtClean="0"/>
              <a:pPr eaLnBrk="1" hangingPunct="1">
                <a:spcBef>
                  <a:spcPct val="0"/>
                </a:spcBef>
              </a:pPr>
              <a:t>25</a:t>
            </a:fld>
            <a:endParaRPr lang="de-DE" alt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61522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CEA0E9-3B6E-4687-BB26-6B3B836E5DF9}" type="slidenum">
              <a:rPr lang="de-DE" altLang="de-DE" smtClean="0"/>
              <a:pPr eaLnBrk="1" hangingPunct="1">
                <a:spcBef>
                  <a:spcPct val="0"/>
                </a:spcBef>
              </a:pPr>
              <a:t>26</a:t>
            </a:fld>
            <a:endParaRPr lang="de-DE" alt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264266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CEA0E9-3B6E-4687-BB26-6B3B836E5DF9}" type="slidenum">
              <a:rPr lang="de-DE" altLang="de-DE" smtClean="0"/>
              <a:pPr eaLnBrk="1" hangingPunct="1">
                <a:spcBef>
                  <a:spcPct val="0"/>
                </a:spcBef>
              </a:pPr>
              <a:t>27</a:t>
            </a:fld>
            <a:endParaRPr lang="de-DE" alt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31031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CEA0E9-3B6E-4687-BB26-6B3B836E5DF9}" type="slidenum">
              <a:rPr lang="de-DE" altLang="de-DE" smtClean="0"/>
              <a:pPr eaLnBrk="1" hangingPunct="1">
                <a:spcBef>
                  <a:spcPct val="0"/>
                </a:spcBef>
              </a:pPr>
              <a:t>28</a:t>
            </a:fld>
            <a:endParaRPr lang="de-DE" alt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48228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73B89E-9939-4676-B8EB-0E111D232440}" type="slidenum">
              <a:rPr lang="de-DE" altLang="de-DE" smtClean="0"/>
              <a:pPr eaLnBrk="1" hangingPunct="1">
                <a:spcBef>
                  <a:spcPct val="0"/>
                </a:spcBef>
              </a:pPr>
              <a:t>29</a:t>
            </a:fld>
            <a:endParaRPr lang="de-DE" altLang="de-DE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75338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59195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30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52935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CCFFB3-D547-4FD2-B606-572410F0ADBA}" type="slidenum">
              <a:rPr lang="de-DE" altLang="de-DE" smtClean="0"/>
              <a:pPr eaLnBrk="1" hangingPunct="1">
                <a:spcBef>
                  <a:spcPct val="0"/>
                </a:spcBef>
              </a:pPr>
              <a:t>31</a:t>
            </a:fld>
            <a:endParaRPr lang="de-DE" altLang="de-DE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4538"/>
            <a:ext cx="4959350" cy="37211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06" y="4714653"/>
            <a:ext cx="4888477" cy="4466756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35091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D9BCA-E526-4569-9140-F6329BC8E5F4}" type="slidenum">
              <a:rPr lang="de-DE" altLang="de-DE"/>
              <a:pPr/>
              <a:t>32</a:t>
            </a:fld>
            <a:endParaRPr lang="de-DE" altLang="de-DE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04189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D9BCA-E526-4569-9140-F6329BC8E5F4}" type="slidenum">
              <a:rPr lang="de-DE" altLang="de-DE"/>
              <a:pPr/>
              <a:t>33</a:t>
            </a:fld>
            <a:endParaRPr lang="de-DE" altLang="de-DE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6402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4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6408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5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0234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0749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728590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1300" indent="-273577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4308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2031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9755" indent="-218862" defTabSz="9073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747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5201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2925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20648" indent="-218862" defTabSz="907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DCA90-36BE-4A92-A5B0-7760BB622EB5}" type="slidenum">
              <a:rPr lang="de-DE" altLang="de-DE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5328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F06E21-A3AF-46D0-A9B1-23D37BEB0786}" type="slidenum">
              <a:rPr lang="en-US" altLang="de-DE"/>
              <a:pPr eaLnBrk="1" hangingPunct="1"/>
              <a:t>9</a:t>
            </a:fld>
            <a:endParaRPr lang="en-US" alt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0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/>
          </a:p>
        </p:txBody>
      </p:sp>
      <p:pic>
        <p:nvPicPr>
          <p:cNvPr id="5" name="Picture 7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AF0"/>
              </a:clrFrom>
              <a:clrTo>
                <a:srgbClr val="FFF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981450"/>
            <a:ext cx="7793037" cy="366713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9138" y="2606675"/>
            <a:ext cx="775335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947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Abt. Pädagogische Psychologie und Entwicklungspsychologie - Renkl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B6766-C748-4FDC-BAC2-B49708996A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52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488950"/>
            <a:ext cx="2139950" cy="5781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488950"/>
            <a:ext cx="6270625" cy="57816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Abt. Pädagogische Psychologie und Entwicklungspsychologie - Renkl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4691D-C885-461F-9F96-98710A0259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84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7508875" cy="3968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58775" y="1258888"/>
            <a:ext cx="4205288" cy="50117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463" y="1258888"/>
            <a:ext cx="4205287" cy="50117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Abt. Pädagogische Psychologie und Entwicklungspsychologie - Renkl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7A1-F06C-4927-B488-A3F3B56888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85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13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Abt. Pädagogische Psychologie und Entwicklungspsychologie - Renkl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5BE3F-AE24-428D-96D7-43033577CA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94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258888"/>
            <a:ext cx="4205288" cy="5011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463" y="1258888"/>
            <a:ext cx="4205287" cy="5011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Abt. Pädagogische Psychologie und Entwicklungspsychologie - Renkl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05709-A214-4713-B68A-0880AC9080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54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Abt. Pädagogische Psychologie und Entwicklungspsychologie - Renkl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7166-3865-484D-9671-11E23E772F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55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Abt. Pädagogische Psychologie und Entwicklungspsychologie - Renkl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74D9-0287-4DD5-9DE1-27747B58D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28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Abt. Pädagogische Psychologie und Entwicklungspsychologie - Renkl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99D40-0811-4B74-9140-7A769B4D59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55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Abt. Pädagogische Psychologie und Entwicklungspsychologie - Renkl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6BF0B-0F0D-4FB8-BA50-676A59205C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44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Abt. Pädagogische Psychologie und Entwicklungspsychologie - Renkl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D5D1D-B7D5-405B-945B-20A33F9BA5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78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 userDrawn="1"/>
        </p:nvSpPr>
        <p:spPr bwMode="auto">
          <a:xfrm>
            <a:off x="0" y="6570663"/>
            <a:ext cx="9144000" cy="28416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07175"/>
            <a:ext cx="8712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D9E5F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Abt. Pädagogische Psychologie und Entwicklungspsychologie - Renkl</a:t>
            </a:r>
          </a:p>
        </p:txBody>
      </p:sp>
      <p:sp>
        <p:nvSpPr>
          <p:cNvPr id="1028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92710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438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750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258888"/>
            <a:ext cx="8562975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607175"/>
            <a:ext cx="7016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680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D9E5F2"/>
                </a:solidFill>
                <a:latin typeface="+mn-lt"/>
              </a:defRPr>
            </a:lvl1pPr>
          </a:lstStyle>
          <a:p>
            <a:pPr>
              <a:defRPr/>
            </a:pPr>
            <a:fld id="{D88E16E1-F9BC-451A-8DE6-853E876DF4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371475" y="312738"/>
            <a:ext cx="73437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000" b="1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33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0"/>
            <a:ext cx="6873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lr>
          <a:srgbClr val="004385"/>
        </a:buClr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004385"/>
        </a:buClr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385"/>
        </a:buClr>
        <a:buChar char="•"/>
        <a:defRPr sz="16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385"/>
        </a:buClr>
        <a:buChar char="–"/>
        <a:defRPr sz="14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385"/>
        </a:buClr>
        <a:buChar char="»"/>
        <a:defRPr sz="12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385"/>
        </a:buClr>
        <a:buChar char="»"/>
        <a:defRPr sz="12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385"/>
        </a:buClr>
        <a:buChar char="»"/>
        <a:defRPr sz="12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385"/>
        </a:buClr>
        <a:buChar char="»"/>
        <a:defRPr sz="12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385"/>
        </a:buClr>
        <a:buChar char="»"/>
        <a:defRPr sz="1200">
          <a:solidFill>
            <a:srgbClr val="0033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750" y="1618635"/>
            <a:ext cx="8985250" cy="2523768"/>
          </a:xfrm>
        </p:spPr>
        <p:txBody>
          <a:bodyPr/>
          <a:lstStyle/>
          <a:p>
            <a:pPr algn="ctr"/>
            <a:r>
              <a:rPr lang="en-US" sz="2600" dirty="0" smtClean="0"/>
              <a:t>Learning </a:t>
            </a:r>
            <a:r>
              <a:rPr lang="en-US" sz="2600" dirty="0"/>
              <a:t>Arrangements with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High </a:t>
            </a:r>
            <a:r>
              <a:rPr lang="en-US" sz="2600" dirty="0"/>
              <a:t>External Regulation: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de-DE" sz="2600" dirty="0"/>
              <a:t/>
            </a:r>
            <a:br>
              <a:rPr lang="de-DE" sz="2600" dirty="0"/>
            </a:br>
            <a:r>
              <a:rPr lang="en-US" sz="2600" dirty="0"/>
              <a:t>Why Fostering Learners' Self-regulation is of Special Importance</a:t>
            </a:r>
            <a:r>
              <a:rPr lang="de-DE" sz="2800" dirty="0"/>
              <a:t/>
            </a:r>
            <a:br>
              <a:rPr lang="de-DE" sz="2800" dirty="0"/>
            </a:br>
            <a:endParaRPr lang="de-DE" altLang="de-DE" sz="2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4856" y="4414838"/>
            <a:ext cx="7793037" cy="914400"/>
          </a:xfrm>
        </p:spPr>
        <p:txBody>
          <a:bodyPr/>
          <a:lstStyle/>
          <a:p>
            <a:pPr algn="ctr" eaLnBrk="1" hangingPunct="1"/>
            <a:r>
              <a:rPr lang="de-DE" altLang="de-DE" sz="2000" dirty="0" smtClean="0"/>
              <a:t>Alexander Renkl</a:t>
            </a:r>
          </a:p>
          <a:p>
            <a:pPr algn="ctr" eaLnBrk="1" hangingPunct="1"/>
            <a:r>
              <a:rPr lang="de-DE" altLang="de-DE" sz="2000" dirty="0" smtClean="0"/>
              <a:t>University of Freiburg,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641349" y="1733550"/>
            <a:ext cx="7350125" cy="790577"/>
          </a:xfrm>
          <a:prstGeom prst="rect">
            <a:avLst/>
          </a:prstGeom>
          <a:solidFill>
            <a:srgbClr val="008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22299" y="5038725"/>
            <a:ext cx="7369175" cy="790577"/>
          </a:xfrm>
          <a:prstGeom prst="rect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97086"/>
            <a:ext cx="7508875" cy="769441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The Central Claim of This Talk:</a:t>
            </a:r>
            <a:br>
              <a:rPr lang="de-DE" altLang="de-DE" sz="2200" dirty="0" smtClean="0"/>
            </a:br>
            <a:r>
              <a:rPr lang="de-DE" altLang="de-DE" sz="2200" dirty="0" smtClean="0"/>
              <a:t>Learning </a:t>
            </a:r>
            <a:r>
              <a:rPr lang="de-DE" altLang="de-DE" sz="2200" dirty="0" err="1" smtClean="0"/>
              <a:t>is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best</a:t>
            </a:r>
            <a:r>
              <a:rPr lang="de-DE" altLang="de-DE" sz="2200" dirty="0" smtClean="0"/>
              <a:t> when …</a:t>
            </a:r>
          </a:p>
        </p:txBody>
      </p:sp>
      <p:sp>
        <p:nvSpPr>
          <p:cNvPr id="5" name="Rechtwinkliges Dreieck 4"/>
          <p:cNvSpPr/>
          <p:nvPr/>
        </p:nvSpPr>
        <p:spPr>
          <a:xfrm>
            <a:off x="628650" y="2514599"/>
            <a:ext cx="7343775" cy="2543175"/>
          </a:xfrm>
          <a:prstGeom prst="rtTriangle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winkliges Dreieck 6"/>
          <p:cNvSpPr/>
          <p:nvPr/>
        </p:nvSpPr>
        <p:spPr>
          <a:xfrm rot="10800000">
            <a:off x="647699" y="2524124"/>
            <a:ext cx="7343775" cy="2543175"/>
          </a:xfrm>
          <a:prstGeom prst="rtTriangle">
            <a:avLst/>
          </a:prstGeom>
          <a:solidFill>
            <a:srgbClr val="008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04911" y="4152900"/>
            <a:ext cx="30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2060"/>
                </a:solidFill>
              </a:rPr>
              <a:t>Student's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self</a:t>
            </a:r>
            <a:r>
              <a:rPr lang="de-DE" b="1" dirty="0" smtClean="0">
                <a:solidFill>
                  <a:srgbClr val="002060"/>
                </a:solidFill>
              </a:rPr>
              <a:t>-regulation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45298" y="2306123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2060"/>
                </a:solidFill>
              </a:rPr>
              <a:t>External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regulation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6242746" y="2825176"/>
            <a:ext cx="2505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err="1" smtClean="0">
                <a:solidFill>
                  <a:schemeClr val="accent2">
                    <a:lumMod val="75000"/>
                  </a:schemeClr>
                </a:solidFill>
              </a:rPr>
              <a:t>Worked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accent2">
                    <a:lumMod val="75000"/>
                  </a:schemeClr>
                </a:solidFill>
              </a:rPr>
              <a:t>examples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615237" y="5838050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Situation B</a:t>
            </a:r>
            <a:endParaRPr lang="de-DE" dirty="0"/>
          </a:p>
        </p:txBody>
      </p:sp>
      <p:cxnSp>
        <p:nvCxnSpPr>
          <p:cNvPr id="16" name="Gerader Verbinder 15"/>
          <p:cNvCxnSpPr/>
          <p:nvPr/>
        </p:nvCxnSpPr>
        <p:spPr>
          <a:xfrm flipH="1">
            <a:off x="7667625" y="1295400"/>
            <a:ext cx="28575" cy="478155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 rot="16200000">
            <a:off x="6578143" y="4458715"/>
            <a:ext cx="2505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err="1" smtClean="0">
                <a:solidFill>
                  <a:schemeClr val="accent2">
                    <a:lumMod val="75000"/>
                  </a:schemeClr>
                </a:solidFill>
              </a:rPr>
              <a:t>Self-explain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6" y="266363"/>
            <a:ext cx="8191499" cy="430887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Berthold, Renkl, and </a:t>
            </a:r>
            <a:r>
              <a:rPr lang="de-DE" altLang="de-DE" sz="2200" dirty="0" err="1" smtClean="0"/>
              <a:t>colleagues</a:t>
            </a:r>
            <a:r>
              <a:rPr lang="de-DE" altLang="de-DE" sz="2200" dirty="0" smtClean="0"/>
              <a:t> (2009, 2010, etc.)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7" y="995680"/>
            <a:ext cx="8031383" cy="55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6" y="266363"/>
            <a:ext cx="8191499" cy="430887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Berthold, Renkl, and </a:t>
            </a:r>
            <a:r>
              <a:rPr lang="de-DE" altLang="de-DE" sz="2200" dirty="0" err="1" smtClean="0"/>
              <a:t>colleagues</a:t>
            </a:r>
            <a:r>
              <a:rPr lang="de-DE" altLang="de-DE" sz="2200" dirty="0" smtClean="0"/>
              <a:t> (2009, 2010, etc.)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" y="955040"/>
            <a:ext cx="8090675" cy="5545466"/>
          </a:xfrm>
          <a:prstGeom prst="rect">
            <a:avLst/>
          </a:prstGeom>
        </p:spPr>
      </p:pic>
      <p:sp>
        <p:nvSpPr>
          <p:cNvPr id="3" name="Ovale Legende 2"/>
          <p:cNvSpPr/>
          <p:nvPr/>
        </p:nvSpPr>
        <p:spPr>
          <a:xfrm rot="10800000" flipH="1">
            <a:off x="6276974" y="5686422"/>
            <a:ext cx="2676525" cy="814083"/>
          </a:xfrm>
          <a:prstGeom prst="wedgeEllipseCallout">
            <a:avLst/>
          </a:prstGeom>
          <a:solidFill>
            <a:srgbClr val="FEF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302578" y="590879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Difficult</a:t>
            </a:r>
            <a:r>
              <a:rPr lang="de-DE" b="1" dirty="0" smtClean="0">
                <a:solidFill>
                  <a:srgbClr val="C00000"/>
                </a:solidFill>
              </a:rPr>
              <a:t> to </a:t>
            </a:r>
            <a:r>
              <a:rPr lang="de-DE" b="1" dirty="0" err="1" smtClean="0">
                <a:solidFill>
                  <a:srgbClr val="C00000"/>
                </a:solidFill>
              </a:rPr>
              <a:t>self-explain</a:t>
            </a:r>
            <a:r>
              <a:rPr lang="de-DE" b="1" dirty="0" smtClean="0">
                <a:solidFill>
                  <a:srgbClr val="C00000"/>
                </a:solidFill>
              </a:rPr>
              <a:t>!</a:t>
            </a:r>
            <a:endParaRPr lang="de-D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6" y="97086"/>
            <a:ext cx="8191499" cy="769441"/>
          </a:xfrm>
        </p:spPr>
        <p:txBody>
          <a:bodyPr/>
          <a:lstStyle/>
          <a:p>
            <a:pPr eaLnBrk="1" hangingPunct="1"/>
            <a:r>
              <a:rPr lang="de-DE" altLang="de-DE" sz="2200" dirty="0" err="1"/>
              <a:t>Two</a:t>
            </a:r>
            <a:r>
              <a:rPr lang="de-DE" altLang="de-DE" sz="2200" dirty="0"/>
              <a:t> </a:t>
            </a:r>
            <a:r>
              <a:rPr lang="de-DE" altLang="de-DE" sz="2200" dirty="0" smtClean="0"/>
              <a:t>Generally </a:t>
            </a:r>
            <a:r>
              <a:rPr lang="de-DE" altLang="de-DE" sz="2200" dirty="0" err="1" smtClean="0"/>
              <a:t>Important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Reasons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why</a:t>
            </a:r>
            <a:r>
              <a:rPr lang="de-DE" altLang="de-DE" sz="2200" dirty="0" smtClean="0"/>
              <a:t> Substantial </a:t>
            </a:r>
            <a:r>
              <a:rPr lang="de-DE" altLang="de-DE" sz="2200" dirty="0" err="1" smtClean="0"/>
              <a:t>Self</a:t>
            </a:r>
            <a:r>
              <a:rPr lang="de-DE" altLang="de-DE" sz="2200" dirty="0" smtClean="0"/>
              <a:t>-Regulation </a:t>
            </a:r>
            <a:r>
              <a:rPr lang="de-DE" altLang="de-DE" sz="2200" dirty="0" err="1" smtClean="0"/>
              <a:t>is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Always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Required</a:t>
            </a:r>
            <a:r>
              <a:rPr lang="de-DE" altLang="de-DE" sz="2200" dirty="0" smtClean="0"/>
              <a:t> 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238126" y="1225551"/>
            <a:ext cx="8636934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4385"/>
              </a:buClr>
              <a:buChar char="•"/>
              <a:defRPr sz="20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4385"/>
              </a:buClr>
              <a:buChar char="–"/>
              <a:defRPr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•"/>
              <a:defRPr sz="16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–"/>
              <a:defRPr sz="14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9pPr>
          </a:lstStyle>
          <a:p>
            <a:pPr marL="542925" indent="-542925" eaLnBrk="1" hangingPunct="1">
              <a:spcBef>
                <a:spcPct val="50000"/>
              </a:spcBef>
              <a:buNone/>
            </a:pPr>
            <a:r>
              <a:rPr lang="de-DE" altLang="de-DE" sz="2200" kern="0" dirty="0"/>
              <a:t>1</a:t>
            </a:r>
            <a:r>
              <a:rPr lang="de-DE" altLang="de-DE" sz="2200" kern="0" dirty="0" smtClean="0"/>
              <a:t>	The </a:t>
            </a:r>
            <a:r>
              <a:rPr lang="de-DE" altLang="de-DE" sz="2200" kern="0" dirty="0" err="1"/>
              <a:t>t</a:t>
            </a:r>
            <a:r>
              <a:rPr lang="de-DE" altLang="de-DE" sz="2200" kern="0" dirty="0" err="1" smtClean="0"/>
              <a:t>eacher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cannot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really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fulfill</a:t>
            </a:r>
            <a:r>
              <a:rPr lang="de-DE" altLang="de-DE" sz="2200" kern="0" dirty="0" smtClean="0"/>
              <a:t> the learning </a:t>
            </a:r>
            <a:r>
              <a:rPr lang="de-DE" altLang="de-DE" sz="2200" kern="0" dirty="0" err="1" smtClean="0"/>
              <a:t>function</a:t>
            </a:r>
            <a:r>
              <a:rPr lang="de-DE" altLang="de-DE" sz="2200" kern="0" dirty="0" smtClean="0"/>
              <a:t> in the individual </a:t>
            </a:r>
            <a:r>
              <a:rPr lang="de-DE" altLang="de-DE" sz="2200" kern="0" dirty="0" err="1" smtClean="0"/>
              <a:t>students</a:t>
            </a:r>
            <a:r>
              <a:rPr lang="de-DE" altLang="de-DE" sz="2200" kern="0" dirty="0" smtClean="0"/>
              <a:t>' </a:t>
            </a:r>
            <a:r>
              <a:rPr lang="de-DE" altLang="de-DE" sz="2200" kern="0" dirty="0" err="1" smtClean="0"/>
              <a:t>head</a:t>
            </a:r>
            <a:endParaRPr lang="de-DE" altLang="de-DE" sz="2200" kern="0" dirty="0" smtClean="0"/>
          </a:p>
        </p:txBody>
      </p:sp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23812"/>
              </p:ext>
            </p:extLst>
          </p:nvPr>
        </p:nvGraphicFramePr>
        <p:xfrm>
          <a:off x="413217" y="2343150"/>
          <a:ext cx="8286751" cy="1726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1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err="1" smtClean="0">
                          <a:solidFill>
                            <a:srgbClr val="003366"/>
                          </a:solidFill>
                          <a:effectLst/>
                        </a:rPr>
                        <a:t>External</a:t>
                      </a:r>
                      <a:r>
                        <a:rPr lang="de-DE" sz="1800" dirty="0" smtClean="0">
                          <a:solidFill>
                            <a:srgbClr val="003366"/>
                          </a:solidFill>
                          <a:effectLst/>
                        </a:rPr>
                        <a:t> </a:t>
                      </a:r>
                      <a:r>
                        <a:rPr lang="de-DE" sz="1800" dirty="0">
                          <a:solidFill>
                            <a:srgbClr val="003366"/>
                          </a:solidFill>
                          <a:effectLst/>
                        </a:rPr>
                        <a:t>Regulation</a:t>
                      </a:r>
                      <a:endParaRPr lang="de-DE" sz="18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err="1" smtClean="0">
                          <a:solidFill>
                            <a:srgbClr val="003366"/>
                          </a:solidFill>
                          <a:effectLst/>
                        </a:rPr>
                        <a:t>Prompted</a:t>
                      </a:r>
                      <a:r>
                        <a:rPr lang="de-DE" sz="1800" baseline="0" dirty="0" smtClean="0">
                          <a:solidFill>
                            <a:srgbClr val="003366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aseline="0" dirty="0" err="1" smtClean="0">
                          <a:solidFill>
                            <a:srgbClr val="003366"/>
                          </a:solidFill>
                          <a:effectLst/>
                        </a:rPr>
                        <a:t>Self</a:t>
                      </a:r>
                      <a:r>
                        <a:rPr lang="de-DE" sz="1800" baseline="0" dirty="0" smtClean="0">
                          <a:solidFill>
                            <a:srgbClr val="003366"/>
                          </a:solidFill>
                          <a:effectLst/>
                        </a:rPr>
                        <a:t>-</a:t>
                      </a:r>
                      <a:r>
                        <a:rPr lang="de-DE" sz="1800" dirty="0" smtClean="0">
                          <a:solidFill>
                            <a:srgbClr val="003366"/>
                          </a:solidFill>
                          <a:effectLst/>
                        </a:rPr>
                        <a:t>Regulation</a:t>
                      </a:r>
                      <a:endParaRPr lang="de-DE" sz="18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err="1" smtClean="0">
                          <a:solidFill>
                            <a:srgbClr val="003366"/>
                          </a:solidFill>
                          <a:effectLst/>
                        </a:rPr>
                        <a:t>Self</a:t>
                      </a:r>
                      <a:r>
                        <a:rPr lang="de-DE" sz="1800" dirty="0" smtClean="0">
                          <a:solidFill>
                            <a:srgbClr val="003366"/>
                          </a:solidFill>
                          <a:effectLst/>
                        </a:rPr>
                        <a:t>-regulation</a:t>
                      </a:r>
                      <a:endParaRPr lang="de-DE" sz="18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err="1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Teacher-provided</a:t>
                      </a:r>
                      <a:r>
                        <a:rPr lang="de-DE" sz="1800" b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dirty="0" err="1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  <a:endParaRPr lang="de-DE" sz="1800" b="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2000" marB="0"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Teacher prompts student to explain</a:t>
                      </a:r>
                      <a:r>
                        <a:rPr lang="en-US" sz="1800" b="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the example</a:t>
                      </a:r>
                      <a:endParaRPr lang="de-DE" sz="1800" b="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200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Student "self-explains"</a:t>
                      </a:r>
                      <a:r>
                        <a:rPr lang="en-US" sz="1800" b="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en-US" sz="1800" b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endParaRPr lang="de-DE" sz="1800" b="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20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" name="Rechteck 55"/>
          <p:cNvSpPr/>
          <p:nvPr/>
        </p:nvSpPr>
        <p:spPr>
          <a:xfrm>
            <a:off x="238126" y="2271667"/>
            <a:ext cx="2962274" cy="187270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iger Pfeil 2"/>
          <p:cNvSpPr/>
          <p:nvPr/>
        </p:nvSpPr>
        <p:spPr>
          <a:xfrm flipV="1">
            <a:off x="413217" y="4129053"/>
            <a:ext cx="459583" cy="381000"/>
          </a:xfrm>
          <a:prstGeom prst="bentArrow">
            <a:avLst>
              <a:gd name="adj1" fmla="val 25001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72800" y="4215854"/>
            <a:ext cx="621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3366"/>
                </a:solidFill>
              </a:rPr>
              <a:t>The </a:t>
            </a:r>
            <a:r>
              <a:rPr lang="de-DE" b="1" dirty="0" err="1" smtClean="0">
                <a:solidFill>
                  <a:srgbClr val="003366"/>
                </a:solidFill>
              </a:rPr>
              <a:t>student</a:t>
            </a:r>
            <a:r>
              <a:rPr lang="de-DE" b="1" dirty="0" smtClean="0">
                <a:solidFill>
                  <a:srgbClr val="003366"/>
                </a:solidFill>
              </a:rPr>
              <a:t> </a:t>
            </a:r>
            <a:r>
              <a:rPr lang="de-DE" b="1" dirty="0" err="1" smtClean="0">
                <a:solidFill>
                  <a:srgbClr val="003366"/>
                </a:solidFill>
              </a:rPr>
              <a:t>has</a:t>
            </a:r>
            <a:r>
              <a:rPr lang="de-DE" b="1" dirty="0" smtClean="0">
                <a:solidFill>
                  <a:srgbClr val="003366"/>
                </a:solidFill>
              </a:rPr>
              <a:t> to </a:t>
            </a:r>
            <a:r>
              <a:rPr lang="de-DE" b="1" dirty="0" err="1" smtClean="0">
                <a:solidFill>
                  <a:srgbClr val="003366"/>
                </a:solidFill>
              </a:rPr>
              <a:t>effectively</a:t>
            </a:r>
            <a:r>
              <a:rPr lang="de-DE" b="1" dirty="0" smtClean="0">
                <a:solidFill>
                  <a:srgbClr val="003366"/>
                </a:solidFill>
              </a:rPr>
              <a:t> </a:t>
            </a:r>
            <a:r>
              <a:rPr lang="de-DE" b="1" dirty="0" err="1" smtClean="0">
                <a:solidFill>
                  <a:srgbClr val="003366"/>
                </a:solidFill>
              </a:rPr>
              <a:t>use</a:t>
            </a:r>
            <a:r>
              <a:rPr lang="de-DE" b="1" dirty="0" smtClean="0">
                <a:solidFill>
                  <a:srgbClr val="003366"/>
                </a:solidFill>
              </a:rPr>
              <a:t> </a:t>
            </a:r>
            <a:r>
              <a:rPr lang="de-DE" b="1" dirty="0" err="1" smtClean="0">
                <a:solidFill>
                  <a:srgbClr val="003366"/>
                </a:solidFill>
              </a:rPr>
              <a:t>what</a:t>
            </a:r>
            <a:r>
              <a:rPr lang="de-DE" b="1" dirty="0" smtClean="0">
                <a:solidFill>
                  <a:srgbClr val="003366"/>
                </a:solidFill>
              </a:rPr>
              <a:t> </a:t>
            </a:r>
            <a:r>
              <a:rPr lang="de-DE" b="1" dirty="0" err="1" smtClean="0">
                <a:solidFill>
                  <a:srgbClr val="003366"/>
                </a:solidFill>
              </a:rPr>
              <a:t>is</a:t>
            </a:r>
            <a:r>
              <a:rPr lang="de-DE" b="1" dirty="0" smtClean="0">
                <a:solidFill>
                  <a:srgbClr val="003366"/>
                </a:solidFill>
              </a:rPr>
              <a:t> </a:t>
            </a:r>
            <a:r>
              <a:rPr lang="de-DE" b="1" dirty="0" err="1" smtClean="0">
                <a:solidFill>
                  <a:srgbClr val="003366"/>
                </a:solidFill>
              </a:rPr>
              <a:t>offered</a:t>
            </a:r>
            <a:r>
              <a:rPr lang="de-DE" b="1" dirty="0" smtClean="0">
                <a:solidFill>
                  <a:srgbClr val="003366"/>
                </a:solidFill>
              </a:rPr>
              <a:t>!</a:t>
            </a:r>
            <a:endParaRPr lang="de-DE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3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6" y="97086"/>
            <a:ext cx="8191499" cy="769441"/>
          </a:xfrm>
        </p:spPr>
        <p:txBody>
          <a:bodyPr/>
          <a:lstStyle/>
          <a:p>
            <a:pPr eaLnBrk="1" hangingPunct="1"/>
            <a:r>
              <a:rPr lang="de-DE" altLang="de-DE" sz="2200" dirty="0" err="1"/>
              <a:t>Two</a:t>
            </a:r>
            <a:r>
              <a:rPr lang="de-DE" altLang="de-DE" sz="2200" dirty="0"/>
              <a:t> Generally </a:t>
            </a:r>
            <a:r>
              <a:rPr lang="de-DE" altLang="de-DE" sz="2200" dirty="0" err="1"/>
              <a:t>Important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Reasons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why</a:t>
            </a:r>
            <a:r>
              <a:rPr lang="de-DE" altLang="de-DE" sz="2200" dirty="0"/>
              <a:t> Substantial </a:t>
            </a:r>
            <a:r>
              <a:rPr lang="de-DE" altLang="de-DE" sz="2200" dirty="0" err="1" smtClean="0"/>
              <a:t>Self</a:t>
            </a:r>
            <a:r>
              <a:rPr lang="de-DE" altLang="de-DE" sz="2200" dirty="0" smtClean="0"/>
              <a:t>-Regulation </a:t>
            </a:r>
            <a:r>
              <a:rPr lang="de-DE" altLang="de-DE" sz="2200" dirty="0" err="1" smtClean="0"/>
              <a:t>is</a:t>
            </a:r>
            <a:r>
              <a:rPr lang="de-DE" altLang="de-DE" sz="2200" dirty="0" smtClean="0"/>
              <a:t> </a:t>
            </a:r>
            <a:r>
              <a:rPr lang="de-DE" altLang="de-DE" sz="2200" dirty="0" err="1"/>
              <a:t>Always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Required</a:t>
            </a:r>
            <a:r>
              <a:rPr lang="de-DE" altLang="de-DE" sz="2200" dirty="0"/>
              <a:t> </a:t>
            </a:r>
            <a:endParaRPr lang="de-DE" altLang="de-DE" sz="2200" dirty="0" smtClean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6" y="1206501"/>
            <a:ext cx="8636934" cy="774700"/>
          </a:xfrm>
          <a:noFill/>
        </p:spPr>
        <p:txBody>
          <a:bodyPr/>
          <a:lstStyle/>
          <a:p>
            <a:pPr marL="447675" indent="-447675" eaLnBrk="1" hangingPunct="1">
              <a:spcBef>
                <a:spcPct val="50000"/>
              </a:spcBef>
              <a:buNone/>
            </a:pPr>
            <a:r>
              <a:rPr lang="de-DE" altLang="de-DE" sz="2200" dirty="0"/>
              <a:t>2</a:t>
            </a:r>
            <a:r>
              <a:rPr lang="de-DE" altLang="de-DE" sz="2200" dirty="0" smtClean="0"/>
              <a:t>	</a:t>
            </a:r>
            <a:r>
              <a:rPr lang="de-DE" altLang="de-DE" sz="2200" dirty="0" err="1" smtClean="0"/>
              <a:t>There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are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too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many</a:t>
            </a:r>
            <a:r>
              <a:rPr lang="de-DE" altLang="de-DE" sz="2200" dirty="0" smtClean="0"/>
              <a:t> learning </a:t>
            </a:r>
            <a:r>
              <a:rPr lang="de-DE" altLang="de-DE" sz="2200" dirty="0" err="1" smtClean="0"/>
              <a:t>functions</a:t>
            </a:r>
            <a:r>
              <a:rPr lang="de-DE" altLang="de-DE" sz="2200" dirty="0" smtClean="0"/>
              <a:t> to </a:t>
            </a:r>
            <a:r>
              <a:rPr lang="de-DE" altLang="de-DE" sz="2200" dirty="0" err="1" smtClean="0"/>
              <a:t>be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regulated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externally</a:t>
            </a:r>
            <a:endParaRPr lang="de-DE" altLang="de-DE" sz="2200" dirty="0" smtClean="0"/>
          </a:p>
          <a:p>
            <a:pPr marL="361950" indent="0" eaLnBrk="1" hangingPunct="1">
              <a:spcBef>
                <a:spcPct val="50000"/>
              </a:spcBef>
              <a:buNone/>
            </a:pPr>
            <a:r>
              <a:rPr lang="de-DE" altLang="de-DE" sz="2200" dirty="0" smtClean="0"/>
              <a:t>(</a:t>
            </a:r>
            <a:r>
              <a:rPr lang="de-DE" altLang="de-DE" sz="2200" dirty="0" err="1" smtClean="0"/>
              <a:t>this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is</a:t>
            </a:r>
            <a:r>
              <a:rPr lang="de-DE" altLang="de-DE" sz="2200" dirty="0" smtClean="0"/>
              <a:t> problem </a:t>
            </a:r>
            <a:r>
              <a:rPr lang="de-DE" altLang="de-DE" sz="2200" dirty="0" err="1" smtClean="0"/>
              <a:t>is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enforced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by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student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heterogeneity</a:t>
            </a:r>
            <a:r>
              <a:rPr lang="de-DE" altLang="de-DE" sz="2200" dirty="0" smtClean="0"/>
              <a:t>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23900" y="33909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Cognitive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209800" y="343852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Self</a:t>
            </a:r>
            <a:r>
              <a:rPr lang="de-DE" dirty="0" smtClean="0"/>
              <a:t>-explanation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219325" y="311098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Organisation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219325" y="277391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Elaboration</a:t>
            </a:r>
            <a:endParaRPr lang="de-DE" dirty="0"/>
          </a:p>
        </p:txBody>
      </p:sp>
      <p:cxnSp>
        <p:nvCxnSpPr>
          <p:cNvPr id="4" name="Gerader Verbinder 3"/>
          <p:cNvCxnSpPr/>
          <p:nvPr/>
        </p:nvCxnSpPr>
        <p:spPr>
          <a:xfrm flipV="1">
            <a:off x="1857375" y="3108840"/>
            <a:ext cx="428625" cy="46672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1820568" y="3390900"/>
            <a:ext cx="465432" cy="20663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>
            <a:endCxn id="5" idx="1"/>
          </p:cNvCxnSpPr>
          <p:nvPr/>
        </p:nvCxnSpPr>
        <p:spPr>
          <a:xfrm>
            <a:off x="1851318" y="3604528"/>
            <a:ext cx="358482" cy="186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1829020" y="3604141"/>
            <a:ext cx="448528" cy="24765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H="1" flipV="1">
            <a:off x="1838010" y="3598307"/>
            <a:ext cx="439538" cy="44184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648859" y="338137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Metacognition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6600825" y="311098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Monitoring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6600825" y="277391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Planning</a:t>
            </a:r>
            <a:endParaRPr lang="de-DE" dirty="0"/>
          </a:p>
        </p:txBody>
      </p:sp>
      <p:cxnSp>
        <p:nvCxnSpPr>
          <p:cNvPr id="33" name="Gerader Verbinder 32"/>
          <p:cNvCxnSpPr/>
          <p:nvPr/>
        </p:nvCxnSpPr>
        <p:spPr>
          <a:xfrm flipV="1">
            <a:off x="6238875" y="3108840"/>
            <a:ext cx="428625" cy="46672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 flipV="1">
            <a:off x="6202068" y="3390900"/>
            <a:ext cx="465432" cy="20663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6232818" y="3604528"/>
            <a:ext cx="358482" cy="186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>
            <a:off x="6210520" y="3604141"/>
            <a:ext cx="448528" cy="24765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 flipH="1" flipV="1">
            <a:off x="6219510" y="3598307"/>
            <a:ext cx="439538" cy="44184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105901" y="4846765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Motivation &amp; </a:t>
            </a:r>
          </a:p>
          <a:p>
            <a:r>
              <a:rPr lang="de-DE" dirty="0" smtClean="0"/>
              <a:t>Volition 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2038694" y="4712733"/>
            <a:ext cx="279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Keeping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concentration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2045294" y="4404243"/>
            <a:ext cx="233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Establishing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endParaRPr lang="de-DE" dirty="0"/>
          </a:p>
        </p:txBody>
      </p:sp>
      <p:cxnSp>
        <p:nvCxnSpPr>
          <p:cNvPr id="41" name="Gerader Verbinder 40"/>
          <p:cNvCxnSpPr/>
          <p:nvPr/>
        </p:nvCxnSpPr>
        <p:spPr>
          <a:xfrm flipV="1">
            <a:off x="1619250" y="4709040"/>
            <a:ext cx="428625" cy="46672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 flipV="1">
            <a:off x="1582443" y="4991100"/>
            <a:ext cx="465432" cy="20663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>
            <a:off x="1613193" y="5204728"/>
            <a:ext cx="358482" cy="186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1590895" y="5204341"/>
            <a:ext cx="448528" cy="24765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/>
          <p:nvPr/>
        </p:nvCxnSpPr>
        <p:spPr>
          <a:xfrm flipH="1" flipV="1">
            <a:off x="1599885" y="5198507"/>
            <a:ext cx="439538" cy="44184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5063922" y="493103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Emotion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6467474" y="4644509"/>
            <a:ext cx="252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Dealing</a:t>
            </a:r>
            <a:r>
              <a:rPr lang="de-DE" dirty="0" smtClean="0"/>
              <a:t> with </a:t>
            </a:r>
            <a:r>
              <a:rPr lang="de-DE" dirty="0" err="1" smtClean="0"/>
              <a:t>frustration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6467474" y="4311135"/>
            <a:ext cx="233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Dealing</a:t>
            </a:r>
            <a:r>
              <a:rPr lang="de-DE" dirty="0" smtClean="0"/>
              <a:t> with </a:t>
            </a:r>
            <a:r>
              <a:rPr lang="de-DE" dirty="0" err="1" smtClean="0"/>
              <a:t>anxiety</a:t>
            </a:r>
            <a:endParaRPr lang="de-DE" dirty="0"/>
          </a:p>
        </p:txBody>
      </p:sp>
      <p:cxnSp>
        <p:nvCxnSpPr>
          <p:cNvPr id="49" name="Gerader Verbinder 48"/>
          <p:cNvCxnSpPr/>
          <p:nvPr/>
        </p:nvCxnSpPr>
        <p:spPr>
          <a:xfrm flipV="1">
            <a:off x="6105525" y="4642365"/>
            <a:ext cx="428625" cy="46672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 flipV="1">
            <a:off x="6068718" y="4924425"/>
            <a:ext cx="465432" cy="20663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>
            <a:off x="6099468" y="5138053"/>
            <a:ext cx="358482" cy="186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/>
          <p:cNvCxnSpPr/>
          <p:nvPr/>
        </p:nvCxnSpPr>
        <p:spPr>
          <a:xfrm>
            <a:off x="6077170" y="5137666"/>
            <a:ext cx="448528" cy="24765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/>
        </p:nvCxnSpPr>
        <p:spPr>
          <a:xfrm flipH="1" flipV="1">
            <a:off x="6086160" y="5131832"/>
            <a:ext cx="439538" cy="44184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0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29" grpId="0"/>
      <p:bldP spid="31" grpId="0"/>
      <p:bldP spid="32" grpId="0"/>
      <p:bldP spid="38" grpId="0"/>
      <p:bldP spid="39" grpId="0"/>
      <p:bldP spid="40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6" y="266363"/>
            <a:ext cx="8191499" cy="430887"/>
          </a:xfrm>
        </p:spPr>
        <p:txBody>
          <a:bodyPr/>
          <a:lstStyle/>
          <a:p>
            <a:pPr eaLnBrk="1" hangingPunct="1"/>
            <a:r>
              <a:rPr lang="de-DE" altLang="de-DE" sz="2200" dirty="0" err="1" smtClean="0"/>
              <a:t>Two</a:t>
            </a:r>
            <a:r>
              <a:rPr lang="de-DE" altLang="de-DE" sz="2200" dirty="0" smtClean="0"/>
              <a:t> Studies and </a:t>
            </a:r>
            <a:r>
              <a:rPr lang="de-DE" altLang="de-DE" sz="2200" dirty="0" err="1" smtClean="0"/>
              <a:t>Their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Findings</a:t>
            </a:r>
            <a:endParaRPr lang="de-DE" altLang="de-DE" sz="2200" dirty="0" smtClean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1" y="3797301"/>
            <a:ext cx="8636934" cy="774700"/>
          </a:xfrm>
          <a:noFill/>
        </p:spPr>
        <p:txBody>
          <a:bodyPr/>
          <a:lstStyle/>
          <a:p>
            <a:pPr marL="542925" indent="-542925" eaLnBrk="1" hangingPunct="1">
              <a:spcBef>
                <a:spcPct val="50000"/>
              </a:spcBef>
              <a:buNone/>
            </a:pPr>
            <a:r>
              <a:rPr lang="de-DE" altLang="de-DE" sz="2200" dirty="0"/>
              <a:t>2</a:t>
            </a:r>
            <a:r>
              <a:rPr lang="de-DE" altLang="de-DE" sz="2200" dirty="0" smtClean="0"/>
              <a:t>	</a:t>
            </a:r>
            <a:r>
              <a:rPr lang="de-DE" altLang="de-DE" sz="2200" dirty="0" err="1" smtClean="0"/>
              <a:t>There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are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too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many</a:t>
            </a:r>
            <a:r>
              <a:rPr lang="de-DE" altLang="de-DE" sz="2200" dirty="0" smtClean="0"/>
              <a:t> learning </a:t>
            </a:r>
            <a:r>
              <a:rPr lang="de-DE" altLang="de-DE" sz="2200" dirty="0" err="1" smtClean="0"/>
              <a:t>functions</a:t>
            </a:r>
            <a:r>
              <a:rPr lang="de-DE" altLang="de-DE" sz="2200" dirty="0" smtClean="0"/>
              <a:t> to </a:t>
            </a:r>
            <a:r>
              <a:rPr lang="de-DE" altLang="de-DE" sz="2200" dirty="0" err="1" smtClean="0"/>
              <a:t>be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regulated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externally</a:t>
            </a:r>
            <a:endParaRPr lang="de-DE" altLang="de-DE" sz="2200" dirty="0"/>
          </a:p>
          <a:p>
            <a:pPr marL="542925" indent="0" eaLnBrk="1" hangingPunct="1">
              <a:spcBef>
                <a:spcPct val="50000"/>
              </a:spcBef>
              <a:buNone/>
            </a:pPr>
            <a:r>
              <a:rPr lang="de-DE" sz="1800" dirty="0"/>
              <a:t>Schwonke, R., </a:t>
            </a:r>
            <a:r>
              <a:rPr lang="de-DE" sz="1800" dirty="0" err="1"/>
              <a:t>Ertelt</a:t>
            </a:r>
            <a:r>
              <a:rPr lang="de-DE" sz="1800" dirty="0"/>
              <a:t>, A., Otieno, C., Renkl, A., </a:t>
            </a:r>
            <a:r>
              <a:rPr lang="de-DE" b="1" dirty="0"/>
              <a:t>Aleven, V.</a:t>
            </a:r>
            <a:r>
              <a:rPr lang="de-DE" dirty="0"/>
              <a:t>,</a:t>
            </a:r>
            <a:r>
              <a:rPr lang="de-DE" b="1" dirty="0"/>
              <a:t> </a:t>
            </a:r>
            <a:r>
              <a:rPr lang="de-DE" sz="1800" dirty="0"/>
              <a:t>&amp; Salden, R (2013). </a:t>
            </a:r>
            <a:r>
              <a:rPr lang="en-US" sz="1800" dirty="0"/>
              <a:t>Metacognitive support promotes an effective use of instructional resources in intelligent tutoring. </a:t>
            </a:r>
            <a:r>
              <a:rPr lang="en-US" sz="1800" i="1" dirty="0"/>
              <a:t>Learning &amp; Instruction, 23,</a:t>
            </a:r>
            <a:r>
              <a:rPr lang="en-US" sz="1800" dirty="0"/>
              <a:t> 136-150</a:t>
            </a:r>
            <a:r>
              <a:rPr lang="en-US" sz="1800" i="1" dirty="0"/>
              <a:t>. </a:t>
            </a:r>
            <a:endParaRPr lang="de-DE" altLang="de-DE" sz="1800" dirty="0" smtClean="0"/>
          </a:p>
          <a:p>
            <a:pPr marL="542925" indent="-542925" eaLnBrk="1" hangingPunct="1">
              <a:spcBef>
                <a:spcPct val="50000"/>
              </a:spcBef>
              <a:buNone/>
            </a:pPr>
            <a:endParaRPr lang="de-DE" altLang="de-DE" sz="2200" dirty="0"/>
          </a:p>
          <a:p>
            <a:pPr marL="542925" indent="-542925" eaLnBrk="1" hangingPunct="1">
              <a:spcBef>
                <a:spcPct val="50000"/>
              </a:spcBef>
              <a:buNone/>
            </a:pPr>
            <a:endParaRPr lang="de-DE" altLang="de-DE" sz="2200" dirty="0" smtClean="0"/>
          </a:p>
          <a:p>
            <a:pPr marL="361950" indent="0" eaLnBrk="1" hangingPunct="1">
              <a:spcBef>
                <a:spcPct val="50000"/>
              </a:spcBef>
              <a:buNone/>
            </a:pPr>
            <a:endParaRPr lang="de-DE" altLang="de-DE" sz="2200" dirty="0" smtClean="0"/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342901" y="1472575"/>
            <a:ext cx="8636934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4385"/>
              </a:buClr>
              <a:buChar char="•"/>
              <a:defRPr sz="20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4385"/>
              </a:buClr>
              <a:buChar char="–"/>
              <a:defRPr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•"/>
              <a:defRPr sz="16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–"/>
              <a:defRPr sz="14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9pPr>
          </a:lstStyle>
          <a:p>
            <a:pPr marL="542925" indent="-542925" eaLnBrk="1" hangingPunct="1">
              <a:spcBef>
                <a:spcPct val="50000"/>
              </a:spcBef>
              <a:buNone/>
            </a:pPr>
            <a:r>
              <a:rPr lang="de-DE" altLang="de-DE" sz="2200" kern="0" dirty="0"/>
              <a:t>1</a:t>
            </a:r>
            <a:r>
              <a:rPr lang="de-DE" altLang="de-DE" sz="2200" kern="0" dirty="0" smtClean="0"/>
              <a:t>	The </a:t>
            </a:r>
            <a:r>
              <a:rPr lang="de-DE" altLang="de-DE" sz="2200" kern="0" dirty="0" err="1"/>
              <a:t>t</a:t>
            </a:r>
            <a:r>
              <a:rPr lang="de-DE" altLang="de-DE" sz="2200" kern="0" dirty="0" err="1" smtClean="0"/>
              <a:t>eacher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cannot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really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fulfill</a:t>
            </a:r>
            <a:r>
              <a:rPr lang="de-DE" altLang="de-DE" sz="2200" kern="0" dirty="0" smtClean="0"/>
              <a:t> the learning </a:t>
            </a:r>
            <a:r>
              <a:rPr lang="de-DE" altLang="de-DE" sz="2200" kern="0" dirty="0" err="1" smtClean="0"/>
              <a:t>function</a:t>
            </a:r>
            <a:r>
              <a:rPr lang="de-DE" altLang="de-DE" sz="2200" kern="0" dirty="0" smtClean="0"/>
              <a:t> in the individual </a:t>
            </a:r>
            <a:r>
              <a:rPr lang="de-DE" altLang="de-DE" sz="2200" kern="0" dirty="0" err="1" smtClean="0"/>
              <a:t>students</a:t>
            </a:r>
            <a:r>
              <a:rPr lang="de-DE" altLang="de-DE" sz="2200" kern="0" dirty="0" smtClean="0"/>
              <a:t>' </a:t>
            </a:r>
            <a:r>
              <a:rPr lang="de-DE" altLang="de-DE" sz="2200" kern="0" dirty="0" err="1" smtClean="0"/>
              <a:t>head</a:t>
            </a:r>
            <a:endParaRPr lang="de-DE" altLang="de-DE" sz="2200" kern="0" dirty="0"/>
          </a:p>
          <a:p>
            <a:pPr marL="542925" indent="0" eaLnBrk="1" hangingPunct="1">
              <a:spcBef>
                <a:spcPct val="50000"/>
              </a:spcBef>
              <a:buNone/>
            </a:pPr>
            <a:r>
              <a:rPr lang="en-GB" sz="1800" dirty="0"/>
              <a:t>Berthold, K., &amp; Renkl, A. (2010). How to foster active processing of explanations in instructional communication. </a:t>
            </a:r>
            <a:r>
              <a:rPr lang="en-GB" sz="1800" i="1" dirty="0"/>
              <a:t>Educational Psychology Review, 22</a:t>
            </a:r>
            <a:r>
              <a:rPr lang="en-GB" sz="1800" dirty="0"/>
              <a:t>, 25-40</a:t>
            </a:r>
            <a:r>
              <a:rPr lang="en-GB" sz="1800" i="1" dirty="0"/>
              <a:t>. </a:t>
            </a:r>
            <a:endParaRPr lang="de-DE" altLang="de-DE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3147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6" y="97086"/>
            <a:ext cx="8191499" cy="769441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The Problem </a:t>
            </a:r>
            <a:r>
              <a:rPr lang="de-DE" altLang="de-DE" sz="2200" dirty="0" err="1" smtClean="0"/>
              <a:t>Addressed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by</a:t>
            </a:r>
            <a:r>
              <a:rPr lang="de-DE" altLang="de-DE" sz="2200" dirty="0" smtClean="0"/>
              <a:t> </a:t>
            </a:r>
            <a:br>
              <a:rPr lang="de-DE" altLang="de-DE" sz="2200" dirty="0" smtClean="0"/>
            </a:br>
            <a:r>
              <a:rPr lang="de-DE" altLang="de-DE" sz="2200" dirty="0" smtClean="0"/>
              <a:t>Berthold and Renkl (2010)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6" y="1206500"/>
            <a:ext cx="8636934" cy="45005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de-DE" sz="2200" dirty="0" err="1" smtClean="0"/>
              <a:t>Sometimes</a:t>
            </a:r>
            <a:r>
              <a:rPr lang="de-DE" altLang="de-DE" sz="2200" dirty="0" smtClean="0"/>
              <a:t>, </a:t>
            </a:r>
            <a:r>
              <a:rPr lang="de-DE" altLang="de-DE" sz="2200" dirty="0" err="1" smtClean="0"/>
              <a:t>students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are</a:t>
            </a:r>
            <a:r>
              <a:rPr lang="de-DE" altLang="de-DE" sz="2200" dirty="0" smtClean="0"/>
              <a:t> not </a:t>
            </a:r>
            <a:r>
              <a:rPr lang="de-DE" altLang="de-DE" sz="2200" dirty="0" err="1" smtClean="0"/>
              <a:t>capable</a:t>
            </a:r>
            <a:r>
              <a:rPr lang="de-DE" altLang="de-DE" sz="2200" dirty="0" smtClean="0"/>
              <a:t> to </a:t>
            </a:r>
            <a:r>
              <a:rPr lang="de-DE" altLang="de-DE" sz="2200" dirty="0" err="1" smtClean="0"/>
              <a:t>provide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correct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self-explanations</a:t>
            </a:r>
            <a:endParaRPr lang="de-DE" altLang="de-DE" sz="2200" dirty="0" smtClean="0"/>
          </a:p>
          <a:p>
            <a:pPr eaLnBrk="1" hangingPunct="1">
              <a:spcBef>
                <a:spcPct val="50000"/>
              </a:spcBef>
            </a:pPr>
            <a:endParaRPr lang="de-DE" altLang="de-DE" sz="2200" dirty="0"/>
          </a:p>
          <a:p>
            <a:pPr eaLnBrk="1" hangingPunct="1">
              <a:spcBef>
                <a:spcPct val="50000"/>
              </a:spcBef>
            </a:pPr>
            <a:endParaRPr lang="de-DE" altLang="de-DE" sz="2200" dirty="0" smtClean="0"/>
          </a:p>
          <a:p>
            <a:pPr eaLnBrk="1" hangingPunct="1">
              <a:spcBef>
                <a:spcPct val="50000"/>
              </a:spcBef>
            </a:pPr>
            <a:endParaRPr lang="de-DE" altLang="de-DE" sz="2200" dirty="0"/>
          </a:p>
          <a:p>
            <a:pPr eaLnBrk="1" hangingPunct="1">
              <a:spcBef>
                <a:spcPct val="50000"/>
              </a:spcBef>
            </a:pPr>
            <a:endParaRPr lang="de-DE" altLang="de-DE" sz="2200" dirty="0" smtClean="0"/>
          </a:p>
          <a:p>
            <a:pPr eaLnBrk="1" hangingPunct="1">
              <a:spcBef>
                <a:spcPct val="50000"/>
              </a:spcBef>
            </a:pPr>
            <a:endParaRPr lang="de-DE" altLang="de-DE" sz="2200" dirty="0" smtClean="0"/>
          </a:p>
          <a:p>
            <a:pPr eaLnBrk="1" hangingPunct="1">
              <a:spcBef>
                <a:spcPct val="50000"/>
              </a:spcBef>
            </a:pPr>
            <a:endParaRPr lang="de-DE" altLang="de-DE" sz="2200" dirty="0"/>
          </a:p>
          <a:p>
            <a:pPr eaLnBrk="1" hangingPunct="1">
              <a:spcBef>
                <a:spcPct val="50000"/>
              </a:spcBef>
            </a:pPr>
            <a:r>
              <a:rPr lang="de-DE" altLang="de-DE" sz="2200" dirty="0" smtClean="0"/>
              <a:t>Instructional </a:t>
            </a:r>
            <a:r>
              <a:rPr lang="de-DE" altLang="de-DE" sz="2200" dirty="0" err="1" smtClean="0"/>
              <a:t>explanations</a:t>
            </a:r>
            <a:r>
              <a:rPr lang="de-DE" altLang="de-DE" sz="2200" dirty="0" smtClean="0"/>
              <a:t> (e.g., </a:t>
            </a:r>
            <a:r>
              <a:rPr lang="de-DE" altLang="de-DE" sz="2200" dirty="0" err="1" smtClean="0"/>
              <a:t>by</a:t>
            </a:r>
            <a:r>
              <a:rPr lang="de-DE" altLang="de-DE" sz="2200" dirty="0" smtClean="0"/>
              <a:t> a </a:t>
            </a:r>
            <a:r>
              <a:rPr lang="de-DE" altLang="de-DE" sz="2200" dirty="0" err="1" smtClean="0"/>
              <a:t>teacher</a:t>
            </a:r>
            <a:r>
              <a:rPr lang="de-DE" altLang="de-DE" sz="2200" dirty="0" smtClean="0"/>
              <a:t>) have </a:t>
            </a:r>
            <a:r>
              <a:rPr lang="de-DE" altLang="de-DE" sz="2200" dirty="0" err="1" smtClean="0"/>
              <a:t>unreliable</a:t>
            </a:r>
            <a:r>
              <a:rPr lang="de-DE" altLang="de-DE" sz="2200" dirty="0" smtClean="0"/>
              <a:t> effect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200" dirty="0" err="1" smtClean="0"/>
              <a:t>How</a:t>
            </a:r>
            <a:r>
              <a:rPr lang="de-DE" altLang="de-DE" sz="2200" dirty="0" smtClean="0"/>
              <a:t> to </a:t>
            </a:r>
            <a:r>
              <a:rPr lang="de-DE" altLang="de-DE" sz="2200" dirty="0" err="1" smtClean="0"/>
              <a:t>foster</a:t>
            </a:r>
            <a:r>
              <a:rPr lang="de-DE" altLang="de-DE" sz="2200" dirty="0" smtClean="0"/>
              <a:t> the </a:t>
            </a:r>
            <a:r>
              <a:rPr lang="de-DE" altLang="de-DE" sz="2200" dirty="0" err="1" smtClean="0"/>
              <a:t>use</a:t>
            </a:r>
            <a:r>
              <a:rPr lang="de-DE" altLang="de-DE" sz="2200" dirty="0" smtClean="0"/>
              <a:t> of </a:t>
            </a:r>
            <a:r>
              <a:rPr lang="de-DE" altLang="de-DE" sz="2200" dirty="0" err="1" smtClean="0"/>
              <a:t>instructional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explanations</a:t>
            </a:r>
            <a:r>
              <a:rPr lang="de-DE" altLang="de-DE" sz="2200" dirty="0" smtClean="0"/>
              <a:t>?</a:t>
            </a:r>
          </a:p>
          <a:p>
            <a:pPr eaLnBrk="1" hangingPunct="1">
              <a:spcBef>
                <a:spcPct val="50000"/>
              </a:spcBef>
            </a:pPr>
            <a:endParaRPr lang="de-DE" altLang="de-DE" sz="2200" dirty="0" smtClean="0"/>
          </a:p>
          <a:p>
            <a:pPr eaLnBrk="1" hangingPunct="1">
              <a:spcBef>
                <a:spcPct val="50000"/>
              </a:spcBef>
            </a:pPr>
            <a:endParaRPr lang="de-DE" altLang="de-DE" sz="2200" dirty="0"/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22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68" y="1933584"/>
            <a:ext cx="4615982" cy="31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508875" cy="762000"/>
          </a:xfrm>
        </p:spPr>
        <p:txBody>
          <a:bodyPr/>
          <a:lstStyle/>
          <a:p>
            <a:pPr eaLnBrk="1" hangingPunct="1"/>
            <a:r>
              <a:rPr lang="de-DE" altLang="de-DE" sz="2200" dirty="0" err="1" smtClean="0"/>
              <a:t>Prompting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by</a:t>
            </a:r>
            <a:r>
              <a:rPr lang="de-DE" altLang="de-DE" sz="2200" dirty="0" smtClean="0"/>
              <a:t> Follow-</a:t>
            </a:r>
            <a:r>
              <a:rPr lang="de-DE" altLang="de-DE" sz="2200" dirty="0" err="1" smtClean="0"/>
              <a:t>up</a:t>
            </a:r>
            <a:r>
              <a:rPr lang="de-DE" altLang="de-DE" sz="2200" dirty="0" smtClean="0"/>
              <a:t> Questions and </a:t>
            </a:r>
            <a:br>
              <a:rPr lang="de-DE" altLang="de-DE" sz="2200" dirty="0" smtClean="0"/>
            </a:br>
            <a:r>
              <a:rPr lang="de-DE" altLang="de-DE" sz="2200" dirty="0" smtClean="0"/>
              <a:t>Active </a:t>
            </a:r>
            <a:r>
              <a:rPr lang="de-DE" altLang="de-DE" sz="2200" dirty="0" err="1" smtClean="0"/>
              <a:t>Integrating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Demands</a:t>
            </a:r>
            <a:endParaRPr lang="de-DE" altLang="de-DE" sz="2200" dirty="0" smtClean="0"/>
          </a:p>
        </p:txBody>
      </p:sp>
      <p:pic>
        <p:nvPicPr>
          <p:cNvPr id="3584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38" y="1017588"/>
            <a:ext cx="7740650" cy="5294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1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074150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940425" y="2349500"/>
            <a:ext cx="2592388" cy="863600"/>
          </a:xfrm>
          <a:prstGeom prst="rect">
            <a:avLst/>
          </a:prstGeom>
          <a:solidFill>
            <a:srgbClr val="FF9933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2800" i="1" u="sng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6804025" y="2133600"/>
            <a:ext cx="1728788" cy="215900"/>
          </a:xfrm>
          <a:prstGeom prst="rect">
            <a:avLst/>
          </a:prstGeom>
          <a:solidFill>
            <a:srgbClr val="FF9933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2800" i="1" u="sng"/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5940425" y="3213100"/>
            <a:ext cx="1368425" cy="215900"/>
          </a:xfrm>
          <a:prstGeom prst="rect">
            <a:avLst/>
          </a:prstGeom>
          <a:solidFill>
            <a:srgbClr val="FF9933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2800" i="1" u="sng"/>
          </a:p>
        </p:txBody>
      </p:sp>
    </p:spTree>
    <p:extLst>
      <p:ext uri="{BB962C8B-B14F-4D97-AF65-F5344CB8AC3E}">
        <p14:creationId xmlns:p14="http://schemas.microsoft.com/office/powerpoint/2010/main" val="11787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328930" y="214948"/>
            <a:ext cx="373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Strategic Knowledge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5750" y="1006475"/>
          <a:ext cx="8488363" cy="514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19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25425"/>
            <a:ext cx="7508875" cy="427038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What </a:t>
            </a:r>
            <a:r>
              <a:rPr lang="de-DE" altLang="de-DE" sz="2200" dirty="0" err="1" smtClean="0"/>
              <a:t>is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Meant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by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Self</a:t>
            </a:r>
            <a:r>
              <a:rPr lang="de-DE" altLang="de-DE" sz="2200" dirty="0" smtClean="0"/>
              <a:t>-Regulation?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" y="1171575"/>
            <a:ext cx="8429625" cy="4500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sz="2200" dirty="0" smtClean="0"/>
              <a:t>The </a:t>
            </a:r>
            <a:r>
              <a:rPr lang="de-DE" altLang="de-DE" sz="2200" dirty="0" err="1" smtClean="0"/>
              <a:t>present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focus</a:t>
            </a:r>
            <a:r>
              <a:rPr lang="de-DE" altLang="de-DE" sz="2200" dirty="0" smtClean="0"/>
              <a:t>:</a:t>
            </a:r>
          </a:p>
          <a:p>
            <a:pPr marL="361950" indent="0" eaLnBrk="1" hangingPunct="1">
              <a:buNone/>
            </a:pPr>
            <a:r>
              <a:rPr lang="de-DE" altLang="de-DE" sz="2200" dirty="0" smtClean="0"/>
              <a:t>Learning </a:t>
            </a:r>
            <a:r>
              <a:rPr lang="de-DE" altLang="de-DE" sz="2200" dirty="0" err="1" smtClean="0"/>
              <a:t>functions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are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performed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by</a:t>
            </a:r>
            <a:r>
              <a:rPr lang="de-DE" altLang="de-DE" sz="2200" dirty="0" smtClean="0"/>
              <a:t> the </a:t>
            </a:r>
            <a:r>
              <a:rPr lang="de-DE" altLang="de-DE" sz="2200" dirty="0" err="1" smtClean="0"/>
              <a:t>learners</a:t>
            </a:r>
            <a:r>
              <a:rPr lang="de-DE" altLang="de-DE" sz="2200" dirty="0" smtClean="0"/>
              <a:t> on </a:t>
            </a:r>
            <a:r>
              <a:rPr lang="de-DE" altLang="de-DE" sz="2200" dirty="0" err="1" smtClean="0"/>
              <a:t>their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own</a:t>
            </a:r>
            <a:r>
              <a:rPr lang="de-DE" altLang="de-DE" sz="2200" dirty="0" smtClean="0"/>
              <a:t> (i.e., </a:t>
            </a:r>
            <a:r>
              <a:rPr lang="de-DE" altLang="de-DE" sz="2200" dirty="0" err="1" smtClean="0"/>
              <a:t>student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initiated</a:t>
            </a:r>
            <a:r>
              <a:rPr lang="de-DE" altLang="de-DE" sz="2200" dirty="0" smtClean="0"/>
              <a:t>) </a:t>
            </a:r>
          </a:p>
          <a:p>
            <a:pPr marL="361950" indent="0" eaLnBrk="1" hangingPunct="1">
              <a:buNone/>
            </a:pPr>
            <a:r>
              <a:rPr lang="de-DE" altLang="de-DE" sz="1800" dirty="0" err="1" smtClean="0"/>
              <a:t>Examples</a:t>
            </a:r>
            <a:r>
              <a:rPr lang="de-DE" altLang="de-DE" sz="1800" dirty="0" smtClean="0"/>
              <a:t>:</a:t>
            </a:r>
          </a:p>
          <a:p>
            <a:pPr marL="361950" indent="0" eaLnBrk="1" hangingPunct="1">
              <a:buNone/>
            </a:pPr>
            <a:r>
              <a:rPr lang="de-DE" altLang="de-DE" sz="1800" dirty="0" smtClean="0"/>
              <a:t>- Elaboration: Student </a:t>
            </a:r>
            <a:r>
              <a:rPr lang="de-DE" altLang="de-DE" sz="1800" dirty="0" err="1" smtClean="0"/>
              <a:t>thinks</a:t>
            </a:r>
            <a:r>
              <a:rPr lang="de-DE" altLang="de-DE" sz="1800" dirty="0" smtClean="0"/>
              <a:t> of an </a:t>
            </a:r>
            <a:r>
              <a:rPr lang="de-DE" altLang="de-DE" sz="1800" dirty="0" err="1" smtClean="0"/>
              <a:t>own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example</a:t>
            </a:r>
            <a:endParaRPr lang="de-DE" altLang="de-DE" sz="1800" dirty="0" smtClean="0"/>
          </a:p>
          <a:p>
            <a:pPr marL="361950" indent="0" eaLnBrk="1" hangingPunct="1">
              <a:buNone/>
            </a:pPr>
            <a:r>
              <a:rPr lang="de-DE" altLang="de-DE" sz="1800" dirty="0"/>
              <a:t>- </a:t>
            </a:r>
            <a:r>
              <a:rPr lang="de-DE" altLang="de-DE" sz="1800" dirty="0" err="1" smtClean="0"/>
              <a:t>Metacognition</a:t>
            </a:r>
            <a:r>
              <a:rPr lang="de-DE" altLang="de-DE" sz="1800" dirty="0" smtClean="0"/>
              <a:t>: </a:t>
            </a:r>
            <a:r>
              <a:rPr lang="de-DE" altLang="de-DE" sz="1800" dirty="0"/>
              <a:t>Student </a:t>
            </a:r>
            <a:r>
              <a:rPr lang="de-DE" altLang="de-DE" sz="1800" dirty="0" err="1" smtClean="0"/>
              <a:t>monitors</a:t>
            </a:r>
            <a:r>
              <a:rPr lang="de-DE" altLang="de-DE" sz="1800" dirty="0" smtClean="0"/>
              <a:t> her </a:t>
            </a:r>
            <a:r>
              <a:rPr lang="de-DE" altLang="de-DE" sz="1800" dirty="0" err="1" smtClean="0"/>
              <a:t>understanding</a:t>
            </a:r>
            <a:r>
              <a:rPr lang="de-DE" altLang="de-DE" sz="1800" dirty="0" smtClean="0"/>
              <a:t> </a:t>
            </a:r>
          </a:p>
          <a:p>
            <a:pPr marL="361950" indent="0" eaLnBrk="1" hangingPunct="1">
              <a:buNone/>
            </a:pPr>
            <a:r>
              <a:rPr lang="de-DE" altLang="de-DE" sz="1800" dirty="0" smtClean="0"/>
              <a:t>- Motivation: </a:t>
            </a:r>
            <a:r>
              <a:rPr lang="de-DE" altLang="de-DE" sz="1800" dirty="0"/>
              <a:t>Student </a:t>
            </a:r>
            <a:r>
              <a:rPr lang="de-DE" altLang="de-DE" sz="1800" dirty="0" err="1" smtClean="0"/>
              <a:t>encourages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herself</a:t>
            </a:r>
            <a:endParaRPr lang="de-DE" altLang="de-DE" sz="1800" dirty="0" smtClean="0"/>
          </a:p>
          <a:p>
            <a:pPr marL="628650" indent="-266700" eaLnBrk="1" hangingPunct="1">
              <a:buNone/>
            </a:pPr>
            <a:r>
              <a:rPr lang="de-DE" altLang="de-DE" sz="1800" dirty="0" smtClean="0"/>
              <a:t>- Volition: Student </a:t>
            </a:r>
            <a:r>
              <a:rPr lang="de-DE" altLang="de-DE" sz="1800" dirty="0" err="1" smtClean="0"/>
              <a:t>shuts</a:t>
            </a:r>
            <a:r>
              <a:rPr lang="de-DE" altLang="de-DE" sz="1800" dirty="0" smtClean="0"/>
              <a:t> down her </a:t>
            </a:r>
            <a:r>
              <a:rPr lang="de-DE" altLang="de-DE" sz="1800" dirty="0" err="1" smtClean="0"/>
              <a:t>smartphone</a:t>
            </a:r>
            <a:endParaRPr lang="de-DE" alt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204451"/>
            <a:ext cx="7772400" cy="430887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What </a:t>
            </a:r>
            <a:r>
              <a:rPr lang="de-DE" altLang="de-DE" sz="2200" dirty="0" err="1"/>
              <a:t>D</a:t>
            </a:r>
            <a:r>
              <a:rPr lang="de-DE" altLang="de-DE" sz="2200" dirty="0" err="1" smtClean="0"/>
              <a:t>oes</a:t>
            </a:r>
            <a:r>
              <a:rPr lang="de-DE" altLang="de-DE" sz="2200" dirty="0" smtClean="0"/>
              <a:t> </a:t>
            </a:r>
            <a:r>
              <a:rPr lang="de-DE" altLang="de-DE" sz="2200" dirty="0"/>
              <a:t>T</a:t>
            </a:r>
            <a:r>
              <a:rPr lang="de-DE" altLang="de-DE" sz="2200" dirty="0" smtClean="0"/>
              <a:t>his Study Tell?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1311275"/>
            <a:ext cx="8240713" cy="2951163"/>
          </a:xfrm>
        </p:spPr>
        <p:txBody>
          <a:bodyPr/>
          <a:lstStyle/>
          <a:p>
            <a:pPr marL="352425" indent="-352425" eaLnBrk="1" hangingPunct="1"/>
            <a:r>
              <a:rPr lang="de-DE" altLang="de-DE" sz="2200" dirty="0" smtClean="0"/>
              <a:t>Example-</a:t>
            </a:r>
            <a:r>
              <a:rPr lang="de-DE" altLang="de-DE" sz="2200" dirty="0" err="1" smtClean="0"/>
              <a:t>based</a:t>
            </a:r>
            <a:r>
              <a:rPr lang="de-DE" altLang="de-DE" sz="2200" dirty="0" smtClean="0"/>
              <a:t> learning: </a:t>
            </a:r>
          </a:p>
          <a:p>
            <a:pPr marL="361950" indent="0" eaLnBrk="1" hangingPunct="1">
              <a:buNone/>
            </a:pPr>
            <a:r>
              <a:rPr lang="de-DE" altLang="de-DE" sz="2200" dirty="0" err="1" smtClean="0"/>
              <a:t>Simply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replacing</a:t>
            </a:r>
            <a:r>
              <a:rPr lang="de-DE" altLang="de-DE" sz="2200" dirty="0" smtClean="0"/>
              <a:t> lack of </a:t>
            </a:r>
            <a:r>
              <a:rPr lang="de-DE" altLang="de-DE" sz="2200" dirty="0" err="1" smtClean="0"/>
              <a:t>self</a:t>
            </a:r>
            <a:r>
              <a:rPr lang="de-DE" altLang="de-DE" sz="2200" dirty="0" smtClean="0"/>
              <a:t>-regulation (</a:t>
            </a:r>
            <a:r>
              <a:rPr lang="de-DE" altLang="de-DE" sz="2200" dirty="0" err="1" smtClean="0"/>
              <a:t>here</a:t>
            </a:r>
            <a:r>
              <a:rPr lang="de-DE" altLang="de-DE" sz="2200" dirty="0" smtClean="0"/>
              <a:t>: </a:t>
            </a:r>
            <a:r>
              <a:rPr lang="de-DE" altLang="de-DE" sz="2200" dirty="0" err="1" smtClean="0"/>
              <a:t>self-explanations</a:t>
            </a:r>
            <a:r>
              <a:rPr lang="de-DE" altLang="de-DE" sz="2200" dirty="0" smtClean="0"/>
              <a:t>) </a:t>
            </a:r>
            <a:r>
              <a:rPr lang="de-DE" altLang="de-DE" sz="2200" dirty="0" err="1" smtClean="0"/>
              <a:t>by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external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regulation</a:t>
            </a:r>
            <a:r>
              <a:rPr lang="de-DE" altLang="de-DE" sz="2200" dirty="0" smtClean="0"/>
              <a:t> (</a:t>
            </a:r>
            <a:r>
              <a:rPr lang="de-DE" altLang="de-DE" sz="2200" dirty="0" err="1" smtClean="0"/>
              <a:t>here</a:t>
            </a:r>
            <a:r>
              <a:rPr lang="de-DE" altLang="de-DE" sz="2200" dirty="0" smtClean="0"/>
              <a:t>: </a:t>
            </a:r>
            <a:r>
              <a:rPr lang="de-DE" altLang="de-DE" sz="2200" dirty="0" err="1" smtClean="0"/>
              <a:t>instructional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explanation</a:t>
            </a:r>
            <a:r>
              <a:rPr lang="de-DE" altLang="de-DE" sz="2200" dirty="0" smtClean="0"/>
              <a:t>) </a:t>
            </a:r>
            <a:r>
              <a:rPr lang="de-DE" altLang="de-DE" sz="2200" dirty="0" err="1" smtClean="0"/>
              <a:t>is</a:t>
            </a:r>
            <a:r>
              <a:rPr lang="de-DE" altLang="de-DE" sz="2200" dirty="0" smtClean="0"/>
              <a:t> sub-optimal</a:t>
            </a:r>
          </a:p>
          <a:p>
            <a:pPr marL="352425" indent="-352425" eaLnBrk="1" hangingPunct="1"/>
            <a:r>
              <a:rPr lang="de-DE" altLang="de-DE" sz="2200" dirty="0" err="1" smtClean="0"/>
              <a:t>It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is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more</a:t>
            </a:r>
            <a:r>
              <a:rPr lang="de-DE" altLang="de-DE" sz="2200" dirty="0" smtClean="0"/>
              <a:t> effective to </a:t>
            </a:r>
            <a:r>
              <a:rPr lang="de-DE" altLang="de-DE" sz="2200" dirty="0" err="1" smtClean="0"/>
              <a:t>use</a:t>
            </a:r>
            <a:r>
              <a:rPr lang="de-DE" altLang="de-DE" sz="2200" dirty="0" smtClean="0"/>
              <a:t> a </a:t>
            </a:r>
            <a:r>
              <a:rPr lang="de-DE" altLang="de-DE" sz="2200" dirty="0" err="1" smtClean="0"/>
              <a:t>combination</a:t>
            </a:r>
            <a:r>
              <a:rPr lang="de-DE" altLang="de-DE" sz="2200" dirty="0" smtClean="0"/>
              <a:t> of </a:t>
            </a:r>
            <a:r>
              <a:rPr lang="de-DE" altLang="de-DE" sz="2200" dirty="0" err="1" smtClean="0"/>
              <a:t>external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regulation</a:t>
            </a:r>
            <a:r>
              <a:rPr lang="de-DE" altLang="de-DE" sz="2200" dirty="0" smtClean="0"/>
              <a:t> (</a:t>
            </a:r>
            <a:r>
              <a:rPr lang="de-DE" altLang="de-DE" sz="2200" dirty="0" err="1" smtClean="0"/>
              <a:t>here</a:t>
            </a:r>
            <a:r>
              <a:rPr lang="de-DE" altLang="de-DE" sz="2200" dirty="0" smtClean="0"/>
              <a:t>: </a:t>
            </a:r>
            <a:r>
              <a:rPr lang="de-DE" altLang="de-DE" sz="2200" dirty="0" err="1" smtClean="0"/>
              <a:t>instructional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explanation</a:t>
            </a:r>
            <a:r>
              <a:rPr lang="de-DE" altLang="de-DE" sz="2200" dirty="0" smtClean="0"/>
              <a:t>) and (</a:t>
            </a:r>
            <a:r>
              <a:rPr lang="de-DE" altLang="de-DE" sz="2200" dirty="0" err="1" smtClean="0"/>
              <a:t>prompted</a:t>
            </a:r>
            <a:r>
              <a:rPr lang="de-DE" altLang="de-DE" sz="2200" dirty="0" smtClean="0"/>
              <a:t>) </a:t>
            </a:r>
            <a:r>
              <a:rPr lang="de-DE" altLang="de-DE" sz="2200" dirty="0" err="1" smtClean="0"/>
              <a:t>self</a:t>
            </a:r>
            <a:r>
              <a:rPr lang="de-DE" altLang="de-DE" sz="2200" dirty="0" smtClean="0"/>
              <a:t>-regulation </a:t>
            </a:r>
          </a:p>
          <a:p>
            <a:pPr marL="352425" indent="-352425" eaLnBrk="1" hangingPunct="1"/>
            <a:r>
              <a:rPr lang="de-DE" altLang="de-DE" sz="2200" dirty="0" smtClean="0"/>
              <a:t>More </a:t>
            </a:r>
            <a:r>
              <a:rPr lang="de-DE" altLang="de-DE" sz="2200" dirty="0" err="1" smtClean="0"/>
              <a:t>colloquially</a:t>
            </a:r>
            <a:r>
              <a:rPr lang="de-DE" altLang="de-DE" sz="2200" dirty="0" smtClean="0"/>
              <a:t>: </a:t>
            </a:r>
          </a:p>
          <a:p>
            <a:pPr marL="355600" indent="0" eaLnBrk="1" hangingPunct="1">
              <a:buNone/>
            </a:pPr>
            <a:r>
              <a:rPr lang="de-DE" altLang="de-DE" sz="2200" dirty="0" smtClean="0"/>
              <a:t>Do not just </a:t>
            </a:r>
            <a:r>
              <a:rPr lang="de-DE" altLang="de-DE" sz="2200" dirty="0" err="1" smtClean="0"/>
              <a:t>help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your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students</a:t>
            </a:r>
            <a:r>
              <a:rPr lang="de-DE" altLang="de-DE" sz="2200" dirty="0" smtClean="0"/>
              <a:t> to </a:t>
            </a:r>
            <a:r>
              <a:rPr lang="de-DE" altLang="de-DE" sz="2200" dirty="0" err="1" smtClean="0"/>
              <a:t>understand</a:t>
            </a:r>
            <a:r>
              <a:rPr lang="de-DE" altLang="de-DE" sz="2200" dirty="0" smtClean="0"/>
              <a:t> an </a:t>
            </a:r>
            <a:r>
              <a:rPr lang="de-DE" altLang="de-DE" sz="2200" dirty="0" err="1" smtClean="0"/>
              <a:t>example</a:t>
            </a:r>
            <a:r>
              <a:rPr lang="de-DE" altLang="de-DE" sz="2200" dirty="0" smtClean="0"/>
              <a:t> but also </a:t>
            </a:r>
            <a:r>
              <a:rPr lang="de-DE" altLang="de-DE" sz="2200" dirty="0" err="1" smtClean="0"/>
              <a:t>support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them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how</a:t>
            </a:r>
            <a:r>
              <a:rPr lang="de-DE" altLang="de-DE" sz="2200" dirty="0" smtClean="0"/>
              <a:t> to </a:t>
            </a:r>
            <a:r>
              <a:rPr lang="de-DE" altLang="de-DE" sz="2200" dirty="0" err="1" smtClean="0"/>
              <a:t>use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this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help</a:t>
            </a:r>
            <a:r>
              <a:rPr lang="de-DE" altLang="de-DE" sz="2200" dirty="0" smtClean="0"/>
              <a:t>.</a:t>
            </a:r>
          </a:p>
          <a:p>
            <a:pPr marL="352425" indent="-352425" eaLnBrk="1" hangingPunct="1"/>
            <a:endParaRPr lang="de-DE" alt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3602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6" y="97086"/>
            <a:ext cx="8191499" cy="769441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The Problem </a:t>
            </a:r>
            <a:r>
              <a:rPr lang="de-DE" altLang="de-DE" sz="2200" dirty="0" err="1" smtClean="0"/>
              <a:t>Addressed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by</a:t>
            </a:r>
            <a:r>
              <a:rPr lang="de-DE" altLang="de-DE" sz="2200" dirty="0" smtClean="0"/>
              <a:t> Schwonke et al. (2013; </a:t>
            </a:r>
            <a:r>
              <a:rPr lang="de-DE" altLang="de-DE" sz="2200" dirty="0" err="1"/>
              <a:t>i</a:t>
            </a:r>
            <a:r>
              <a:rPr lang="de-DE" altLang="de-DE" sz="2200" dirty="0" err="1" smtClean="0"/>
              <a:t>ncluding</a:t>
            </a:r>
            <a:r>
              <a:rPr lang="de-DE" altLang="de-DE" sz="2200" dirty="0" smtClean="0"/>
              <a:t> </a:t>
            </a:r>
            <a:r>
              <a:rPr lang="de-DE" altLang="de-DE" sz="2200" dirty="0" smtClean="0">
                <a:solidFill>
                  <a:srgbClr val="FFC000"/>
                </a:solidFill>
              </a:rPr>
              <a:t>Vincent Aleven</a:t>
            </a:r>
            <a:r>
              <a:rPr lang="de-DE" altLang="de-DE" sz="2200" dirty="0" smtClean="0"/>
              <a:t>)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6" y="1206500"/>
            <a:ext cx="8636934" cy="45005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de-DE" sz="2200" dirty="0" smtClean="0"/>
              <a:t>Observation of </a:t>
            </a:r>
            <a:r>
              <a:rPr lang="de-DE" altLang="de-DE" sz="2200" dirty="0" err="1" smtClean="0"/>
              <a:t>students</a:t>
            </a:r>
            <a:r>
              <a:rPr lang="de-DE" altLang="de-DE" sz="2200" dirty="0" smtClean="0"/>
              <a:t>' </a:t>
            </a:r>
            <a:r>
              <a:rPr lang="de-DE" altLang="de-DE" sz="2200" dirty="0" err="1" smtClean="0"/>
              <a:t>sup</a:t>
            </a:r>
            <a:r>
              <a:rPr lang="de-DE" altLang="de-DE" sz="2200" dirty="0" smtClean="0"/>
              <a:t>-optimal </a:t>
            </a:r>
            <a:r>
              <a:rPr lang="de-DE" altLang="de-DE" sz="2200" dirty="0" err="1" smtClean="0"/>
              <a:t>use</a:t>
            </a:r>
            <a:r>
              <a:rPr lang="de-DE" altLang="de-DE" sz="2200" dirty="0" smtClean="0"/>
              <a:t> of the </a:t>
            </a:r>
            <a:r>
              <a:rPr lang="de-DE" altLang="de-DE" sz="2200" dirty="0"/>
              <a:t>C</a:t>
            </a:r>
            <a:r>
              <a:rPr lang="de-DE" altLang="de-DE" sz="2200" dirty="0" smtClean="0"/>
              <a:t>ognitive Tutor (an </a:t>
            </a:r>
            <a:r>
              <a:rPr lang="de-DE" altLang="de-DE" sz="2200" dirty="0" err="1" smtClean="0"/>
              <a:t>environment</a:t>
            </a:r>
            <a:r>
              <a:rPr lang="de-DE" altLang="de-DE" sz="2200" dirty="0" smtClean="0"/>
              <a:t> with high </a:t>
            </a:r>
            <a:r>
              <a:rPr lang="de-DE" altLang="de-DE" sz="2200" dirty="0" err="1" smtClean="0"/>
              <a:t>external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regulation</a:t>
            </a:r>
            <a:r>
              <a:rPr lang="de-DE" altLang="de-DE" sz="2200" dirty="0" smtClean="0"/>
              <a:t>)</a:t>
            </a:r>
          </a:p>
          <a:p>
            <a:pPr eaLnBrk="1" hangingPunct="1">
              <a:spcBef>
                <a:spcPct val="50000"/>
              </a:spcBef>
            </a:pPr>
            <a:endParaRPr lang="de-DE" altLang="de-DE" sz="2200" dirty="0" smtClean="0"/>
          </a:p>
          <a:p>
            <a:pPr eaLnBrk="1" hangingPunct="1">
              <a:spcBef>
                <a:spcPct val="50000"/>
              </a:spcBef>
            </a:pPr>
            <a:r>
              <a:rPr lang="de-DE" altLang="de-DE" sz="2200" dirty="0" smtClean="0"/>
              <a:t>Experimental test of a </a:t>
            </a:r>
            <a:r>
              <a:rPr lang="de-DE" altLang="de-DE" sz="2200" dirty="0" err="1" smtClean="0"/>
              <a:t>cue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card</a:t>
            </a:r>
            <a:r>
              <a:rPr lang="de-DE" altLang="de-DE" sz="2200" dirty="0" smtClean="0"/>
              <a:t> with </a:t>
            </a:r>
            <a:r>
              <a:rPr lang="de-DE" altLang="de-DE" sz="2200" dirty="0" err="1" smtClean="0"/>
              <a:t>tips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how</a:t>
            </a:r>
            <a:r>
              <a:rPr lang="de-DE" altLang="de-DE" sz="2200" dirty="0" smtClean="0"/>
              <a:t> to </a:t>
            </a:r>
            <a:r>
              <a:rPr lang="de-DE" altLang="de-DE" sz="2200" dirty="0" err="1" smtClean="0"/>
              <a:t>use</a:t>
            </a:r>
            <a:r>
              <a:rPr lang="de-DE" altLang="de-DE" sz="2200" dirty="0" smtClean="0"/>
              <a:t> the Cognitive Tutor</a:t>
            </a:r>
          </a:p>
          <a:p>
            <a:pPr eaLnBrk="1" hangingPunct="1">
              <a:spcBef>
                <a:spcPct val="50000"/>
              </a:spcBef>
            </a:pPr>
            <a:endParaRPr lang="de-DE" altLang="de-DE" sz="2200" dirty="0"/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31693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289" y="112001"/>
            <a:ext cx="7508875" cy="427038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Cognitive Tutor Interface (in </a:t>
            </a:r>
            <a:r>
              <a:rPr lang="de-DE" altLang="de-DE" sz="2200" dirty="0" err="1" smtClean="0"/>
              <a:t>some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cases</a:t>
            </a:r>
            <a:r>
              <a:rPr lang="de-DE" altLang="de-DE" sz="2200" dirty="0" smtClean="0"/>
              <a:t>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63"/>
            <a:ext cx="7767145" cy="61986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701" y="4516164"/>
            <a:ext cx="668064" cy="66806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914" y="2135571"/>
            <a:ext cx="668064" cy="6680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952" y="2803635"/>
            <a:ext cx="668064" cy="6680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7" y="2629558"/>
            <a:ext cx="668064" cy="66806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18" y="1801539"/>
            <a:ext cx="668064" cy="66806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281" y="4960226"/>
            <a:ext cx="668064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8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289" y="112001"/>
            <a:ext cx="7508875" cy="427038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Cognitive Tutor Interface (in </a:t>
            </a:r>
            <a:r>
              <a:rPr lang="de-DE" altLang="de-DE" sz="2200" dirty="0" err="1" smtClean="0"/>
              <a:t>some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cases</a:t>
            </a:r>
            <a:r>
              <a:rPr lang="de-DE" altLang="de-DE" sz="2200" dirty="0" smtClean="0"/>
              <a:t>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63"/>
            <a:ext cx="7767145" cy="61986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701" y="4516164"/>
            <a:ext cx="668064" cy="66806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914" y="2135571"/>
            <a:ext cx="668064" cy="6680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952" y="2803635"/>
            <a:ext cx="668064" cy="6680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7" y="2629558"/>
            <a:ext cx="668064" cy="66806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18" y="1801539"/>
            <a:ext cx="668064" cy="66806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281" y="4960226"/>
            <a:ext cx="668064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6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289" y="112001"/>
            <a:ext cx="7508875" cy="427038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Cognitive Tutor Interface (in </a:t>
            </a:r>
            <a:r>
              <a:rPr lang="de-DE" altLang="de-DE" sz="2200" dirty="0" err="1" smtClean="0"/>
              <a:t>some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cases</a:t>
            </a:r>
            <a:r>
              <a:rPr lang="de-DE" altLang="de-DE" sz="2200" dirty="0" smtClean="0"/>
              <a:t>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499"/>
            <a:ext cx="6674069" cy="532628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21" y="936860"/>
            <a:ext cx="2646285" cy="17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193"/>
            <a:ext cx="7508875" cy="430887"/>
          </a:xfrm>
        </p:spPr>
        <p:txBody>
          <a:bodyPr/>
          <a:lstStyle/>
          <a:p>
            <a:pPr eaLnBrk="1" hangingPunct="1"/>
            <a:r>
              <a:rPr lang="de-DE" altLang="de-DE" sz="2200" dirty="0" err="1" smtClean="0"/>
              <a:t>Cue</a:t>
            </a:r>
            <a:r>
              <a:rPr lang="de-DE" altLang="de-DE" sz="2200" dirty="0" smtClean="0"/>
              <a:t> Card for Cognitive Tutor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" y="967882"/>
            <a:ext cx="8697776" cy="5443428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4385"/>
              </a:buClr>
              <a:buChar char="•"/>
              <a:defRPr sz="20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4385"/>
              </a:buClr>
              <a:buChar char="–"/>
              <a:defRPr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•"/>
              <a:defRPr sz="16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–"/>
              <a:defRPr sz="14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dirty="0"/>
              <a:t>1. How do I solve the problem?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a. What are the known values in the problem text? Can </a:t>
            </a:r>
            <a:r>
              <a:rPr lang="en-US" dirty="0" smtClean="0"/>
              <a:t>you locate </a:t>
            </a:r>
            <a:r>
              <a:rPr lang="en-US" dirty="0"/>
              <a:t>them in the geometry diagram?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b. Which are the unknown values in the problem text? </a:t>
            </a:r>
            <a:r>
              <a:rPr lang="en-US" dirty="0" smtClean="0"/>
              <a:t>Can you </a:t>
            </a:r>
            <a:r>
              <a:rPr lang="en-US" dirty="0"/>
              <a:t>locate them in the geometry diagram?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c. How are the known values and unknown values </a:t>
            </a:r>
            <a:r>
              <a:rPr lang="en-US" dirty="0" smtClean="0"/>
              <a:t>related </a:t>
            </a:r>
            <a:r>
              <a:rPr lang="de-DE" dirty="0" err="1" smtClean="0"/>
              <a:t>mathematically</a:t>
            </a:r>
            <a:r>
              <a:rPr lang="de-DE" dirty="0"/>
              <a:t>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2. What do I do when I get stuck?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a. When you need to find out which value to calculate </a:t>
            </a:r>
            <a:r>
              <a:rPr lang="en-US" dirty="0" smtClean="0"/>
              <a:t>next, </a:t>
            </a:r>
            <a:r>
              <a:rPr lang="de-DE" dirty="0" err="1" smtClean="0"/>
              <a:t>consult</a:t>
            </a:r>
            <a:r>
              <a:rPr lang="de-DE" dirty="0" smtClean="0"/>
              <a:t> </a:t>
            </a:r>
            <a:r>
              <a:rPr lang="de-DE" dirty="0"/>
              <a:t>the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b. </a:t>
            </a:r>
            <a:r>
              <a:rPr lang="en-US" dirty="0" smtClean="0"/>
              <a:t>When you </a:t>
            </a:r>
            <a:r>
              <a:rPr lang="en-US" dirty="0"/>
              <a:t>need to find out about the relevant </a:t>
            </a:r>
            <a:r>
              <a:rPr lang="en-US" dirty="0" smtClean="0"/>
              <a:t>mathematical principle, </a:t>
            </a:r>
            <a:r>
              <a:rPr lang="en-US" dirty="0"/>
              <a:t>consult the glossary </a:t>
            </a:r>
            <a:r>
              <a:rPr lang="en-US" dirty="0" smtClean="0"/>
              <a:t>tool!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c</a:t>
            </a:r>
            <a:r>
              <a:rPr lang="en-US" dirty="0"/>
              <a:t>. When you need to find out how to proceed in a </a:t>
            </a:r>
            <a:r>
              <a:rPr lang="en-US" dirty="0" smtClean="0"/>
              <a:t>particular problem</a:t>
            </a:r>
            <a:r>
              <a:rPr lang="en-US" dirty="0"/>
              <a:t>, consult the hints tool!</a:t>
            </a:r>
            <a:endParaRPr lang="en-US" altLang="de-DE" sz="7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7145" y="1020432"/>
            <a:ext cx="8513379" cy="2742270"/>
          </a:xfrm>
          <a:prstGeom prst="rect">
            <a:avLst/>
          </a:prstGeom>
          <a:solidFill>
            <a:schemeClr val="bg1">
              <a:lumMod val="50000"/>
              <a:alpha val="92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8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916"/>
            <a:ext cx="7508875" cy="769441"/>
          </a:xfrm>
        </p:spPr>
        <p:txBody>
          <a:bodyPr/>
          <a:lstStyle/>
          <a:p>
            <a:pPr eaLnBrk="1" hangingPunct="1"/>
            <a:r>
              <a:rPr lang="de-DE" altLang="de-DE" sz="2200" dirty="0" err="1" smtClean="0"/>
              <a:t>Cue</a:t>
            </a:r>
            <a:r>
              <a:rPr lang="de-DE" altLang="de-DE" sz="2200" dirty="0" smtClean="0"/>
              <a:t> Card for </a:t>
            </a:r>
            <a:br>
              <a:rPr lang="de-DE" altLang="de-DE" sz="2200" dirty="0" smtClean="0"/>
            </a:br>
            <a:r>
              <a:rPr lang="de-DE" altLang="de-DE" sz="2200" dirty="0" smtClean="0"/>
              <a:t>Cognitive Tutor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" y="967882"/>
            <a:ext cx="8697776" cy="5443428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4385"/>
              </a:buClr>
              <a:buChar char="•"/>
              <a:defRPr sz="20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4385"/>
              </a:buClr>
              <a:buChar char="–"/>
              <a:defRPr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•"/>
              <a:defRPr sz="16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–"/>
              <a:defRPr sz="14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2</a:t>
            </a:r>
            <a:r>
              <a:rPr lang="en-US" dirty="0"/>
              <a:t>. What do I do when I get stuck?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a. When you need to find out which value to calculate </a:t>
            </a:r>
            <a:r>
              <a:rPr lang="en-US" dirty="0" smtClean="0"/>
              <a:t>next, </a:t>
            </a:r>
            <a:r>
              <a:rPr lang="de-DE" dirty="0" err="1" smtClean="0"/>
              <a:t>consult</a:t>
            </a:r>
            <a:r>
              <a:rPr lang="de-DE" dirty="0" smtClean="0"/>
              <a:t> </a:t>
            </a:r>
            <a:r>
              <a:rPr lang="de-DE" dirty="0"/>
              <a:t>the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 smtClean="0"/>
              <a:t>!</a:t>
            </a:r>
            <a:endParaRPr lang="en-US" altLang="de-DE" sz="7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8916"/>
            <a:ext cx="6400800" cy="510819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886325" y="1057276"/>
            <a:ext cx="1666875" cy="914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6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916"/>
            <a:ext cx="7508875" cy="769441"/>
          </a:xfrm>
        </p:spPr>
        <p:txBody>
          <a:bodyPr/>
          <a:lstStyle/>
          <a:p>
            <a:pPr eaLnBrk="1" hangingPunct="1"/>
            <a:r>
              <a:rPr lang="de-DE" altLang="de-DE" sz="2200" dirty="0" err="1" smtClean="0"/>
              <a:t>Cue</a:t>
            </a:r>
            <a:r>
              <a:rPr lang="de-DE" altLang="de-DE" sz="2200" dirty="0" smtClean="0"/>
              <a:t> Card for </a:t>
            </a:r>
            <a:br>
              <a:rPr lang="de-DE" altLang="de-DE" sz="2200" dirty="0" smtClean="0"/>
            </a:br>
            <a:r>
              <a:rPr lang="de-DE" altLang="de-DE" sz="2200" dirty="0" smtClean="0"/>
              <a:t>Cognitive Tutor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" y="967882"/>
            <a:ext cx="8697776" cy="5443428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4385"/>
              </a:buClr>
              <a:buChar char="•"/>
              <a:defRPr sz="20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4385"/>
              </a:buClr>
              <a:buChar char="–"/>
              <a:defRPr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•"/>
              <a:defRPr sz="16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–"/>
              <a:defRPr sz="14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2</a:t>
            </a:r>
            <a:r>
              <a:rPr lang="en-US" dirty="0"/>
              <a:t>. What do I do when I get stuck?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smtClean="0"/>
              <a:t>When you </a:t>
            </a:r>
            <a:r>
              <a:rPr lang="en-US" dirty="0"/>
              <a:t>need to find out about the relevant </a:t>
            </a:r>
            <a:r>
              <a:rPr lang="en-US" dirty="0" smtClean="0"/>
              <a:t>mathematical principle, </a:t>
            </a:r>
            <a:r>
              <a:rPr lang="en-US" dirty="0"/>
              <a:t>consult the glossary </a:t>
            </a:r>
            <a:r>
              <a:rPr lang="en-US" dirty="0" smtClean="0"/>
              <a:t>tool!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-134"/>
            <a:ext cx="6400800" cy="510819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389312" y="2895601"/>
            <a:ext cx="3440113" cy="223151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916"/>
            <a:ext cx="7508875" cy="769441"/>
          </a:xfrm>
        </p:spPr>
        <p:txBody>
          <a:bodyPr/>
          <a:lstStyle/>
          <a:p>
            <a:pPr eaLnBrk="1" hangingPunct="1"/>
            <a:r>
              <a:rPr lang="de-DE" altLang="de-DE" sz="2200" dirty="0" err="1" smtClean="0"/>
              <a:t>Cue</a:t>
            </a:r>
            <a:r>
              <a:rPr lang="de-DE" altLang="de-DE" sz="2200" dirty="0" smtClean="0"/>
              <a:t> Card for </a:t>
            </a:r>
            <a:br>
              <a:rPr lang="de-DE" altLang="de-DE" sz="2200" dirty="0" smtClean="0"/>
            </a:br>
            <a:r>
              <a:rPr lang="de-DE" altLang="de-DE" sz="2200" dirty="0" smtClean="0"/>
              <a:t>Cognitive Tutor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" y="967882"/>
            <a:ext cx="8697776" cy="5443428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4385"/>
              </a:buClr>
              <a:buChar char="•"/>
              <a:defRPr sz="20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4385"/>
              </a:buClr>
              <a:buChar char="–"/>
              <a:defRPr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•"/>
              <a:defRPr sz="16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–"/>
              <a:defRPr sz="14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2</a:t>
            </a:r>
            <a:r>
              <a:rPr lang="en-US" dirty="0"/>
              <a:t>. What do I do when I get stuck?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c</a:t>
            </a:r>
            <a:r>
              <a:rPr lang="en-US" dirty="0"/>
              <a:t>. When you need to find out how to proceed in a </a:t>
            </a:r>
            <a:r>
              <a:rPr lang="en-US" dirty="0" smtClean="0"/>
              <a:t>particular problem</a:t>
            </a:r>
            <a:r>
              <a:rPr lang="en-US" dirty="0"/>
              <a:t>, consult the hints tool!</a:t>
            </a:r>
            <a:endParaRPr lang="en-US" altLang="de-DE" sz="7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8916"/>
            <a:ext cx="6400800" cy="510819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346325" y="1333500"/>
            <a:ext cx="2425700" cy="137159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8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61038" y="1916113"/>
            <a:ext cx="2411412" cy="1192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Dsfasdf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Dsfdsf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sdfdsf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588170"/>
              </p:ext>
            </p:extLst>
          </p:nvPr>
        </p:nvGraphicFramePr>
        <p:xfrm>
          <a:off x="318294" y="1105535"/>
          <a:ext cx="8532812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Diagramm" r:id="rId4" imgW="8839200" imgH="7220085" progId="Excel.Chart.8">
                  <p:embed/>
                </p:oleObj>
              </mc:Choice>
              <mc:Fallback>
                <p:oleObj name="Diagramm" r:id="rId4" imgW="8839200" imgH="722008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4" y="1105535"/>
                        <a:ext cx="8532812" cy="5356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91994" y="1824673"/>
            <a:ext cx="2411412" cy="1192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Dsfasdf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Dsfdsf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sdfdsf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863431" y="1932623"/>
            <a:ext cx="2339975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/>
              <a:t>With </a:t>
            </a:r>
            <a:r>
              <a:rPr lang="de-DE" altLang="de-DE" dirty="0" err="1"/>
              <a:t>cue</a:t>
            </a:r>
            <a:r>
              <a:rPr lang="de-DE" altLang="de-DE" dirty="0"/>
              <a:t> </a:t>
            </a:r>
            <a:r>
              <a:rPr lang="de-DE" altLang="de-DE" dirty="0" err="1"/>
              <a:t>cards</a:t>
            </a:r>
            <a:endParaRPr lang="de-DE" altLang="de-DE" dirty="0"/>
          </a:p>
          <a:p>
            <a:pPr>
              <a:spcBef>
                <a:spcPct val="85000"/>
              </a:spcBef>
            </a:pPr>
            <a:r>
              <a:rPr lang="de-DE" altLang="de-DE" dirty="0" err="1"/>
              <a:t>Without</a:t>
            </a:r>
            <a:r>
              <a:rPr lang="de-DE" altLang="de-DE" dirty="0"/>
              <a:t> </a:t>
            </a:r>
            <a:r>
              <a:rPr lang="de-DE" altLang="de-DE" dirty="0" err="1"/>
              <a:t>cue</a:t>
            </a:r>
            <a:r>
              <a:rPr lang="de-DE" altLang="de-DE" dirty="0"/>
              <a:t> </a:t>
            </a:r>
            <a:r>
              <a:rPr lang="de-DE" altLang="de-DE" dirty="0" err="1"/>
              <a:t>cards</a:t>
            </a:r>
            <a:endParaRPr lang="de-DE" altLang="de-DE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63575" y="80824"/>
            <a:ext cx="75088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2200" kern="0" dirty="0" err="1" smtClean="0"/>
              <a:t>Effects</a:t>
            </a:r>
            <a:r>
              <a:rPr lang="de-DE" altLang="de-DE" sz="2200" kern="0" dirty="0" smtClean="0"/>
              <a:t> of </a:t>
            </a:r>
            <a:r>
              <a:rPr lang="de-DE" altLang="de-DE" sz="2200" kern="0" dirty="0" err="1" smtClean="0"/>
              <a:t>Cue</a:t>
            </a:r>
            <a:r>
              <a:rPr lang="de-DE" altLang="de-DE" sz="2200" kern="0" dirty="0" smtClean="0"/>
              <a:t> Cards on Learning Time and </a:t>
            </a:r>
            <a:r>
              <a:rPr lang="de-DE" altLang="de-DE" sz="2200" kern="0" dirty="0" err="1" smtClean="0"/>
              <a:t>Use</a:t>
            </a:r>
            <a:r>
              <a:rPr lang="de-DE" altLang="de-DE" sz="2200" kern="0" dirty="0" smtClean="0"/>
              <a:t> of Help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6" y="136255"/>
            <a:ext cx="8229599" cy="769441"/>
          </a:xfrm>
        </p:spPr>
        <p:txBody>
          <a:bodyPr/>
          <a:lstStyle/>
          <a:p>
            <a:pPr eaLnBrk="1" hangingPunct="1"/>
            <a:r>
              <a:rPr lang="de-DE" altLang="de-DE" sz="2200" dirty="0" err="1" smtClean="0"/>
              <a:t>External</a:t>
            </a:r>
            <a:r>
              <a:rPr lang="de-DE" altLang="de-DE" sz="2200" dirty="0"/>
              <a:t> Regulation, </a:t>
            </a:r>
            <a:r>
              <a:rPr lang="de-DE" altLang="de-DE" sz="2200" dirty="0" err="1" smtClean="0"/>
              <a:t>Prompted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Self</a:t>
            </a:r>
            <a:r>
              <a:rPr lang="de-DE" altLang="de-DE" sz="2200" dirty="0" smtClean="0"/>
              <a:t>-Regulation, and </a:t>
            </a:r>
            <a:r>
              <a:rPr lang="de-DE" altLang="de-DE" sz="2200" dirty="0" err="1" smtClean="0"/>
              <a:t>Self</a:t>
            </a:r>
            <a:r>
              <a:rPr lang="de-DE" altLang="de-DE" sz="2200" dirty="0" smtClean="0"/>
              <a:t>-Regulation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6" y="1206500"/>
            <a:ext cx="8636934" cy="45005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de-DE" sz="2200" dirty="0" smtClean="0"/>
              <a:t>Just for the </a:t>
            </a:r>
            <a:r>
              <a:rPr lang="de-DE" altLang="de-DE" sz="2200" dirty="0" err="1" smtClean="0"/>
              <a:t>sake</a:t>
            </a:r>
            <a:r>
              <a:rPr lang="de-DE" altLang="de-DE" sz="2200" dirty="0" smtClean="0"/>
              <a:t> of </a:t>
            </a:r>
            <a:r>
              <a:rPr lang="de-DE" altLang="de-DE" sz="2200" dirty="0" err="1" smtClean="0"/>
              <a:t>simplicity</a:t>
            </a:r>
            <a:r>
              <a:rPr lang="de-DE" altLang="de-DE" sz="2200" dirty="0" smtClean="0"/>
              <a:t>:</a:t>
            </a:r>
          </a:p>
          <a:p>
            <a:pPr marL="361950" indent="0" eaLnBrk="1" hangingPunct="1">
              <a:spcBef>
                <a:spcPts val="0"/>
              </a:spcBef>
              <a:buNone/>
            </a:pPr>
            <a:r>
              <a:rPr lang="de-DE" altLang="de-DE" sz="2200" dirty="0" smtClean="0"/>
              <a:t>A </a:t>
            </a:r>
            <a:r>
              <a:rPr lang="de-DE" altLang="de-DE" sz="2200" dirty="0" err="1" smtClean="0"/>
              <a:t>continuum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divided</a:t>
            </a:r>
            <a:r>
              <a:rPr lang="de-DE" altLang="de-DE" sz="2200" dirty="0" smtClean="0"/>
              <a:t> in 3 </a:t>
            </a:r>
            <a:r>
              <a:rPr lang="de-DE" altLang="de-DE" sz="2200" dirty="0" err="1" smtClean="0"/>
              <a:t>sections</a:t>
            </a:r>
            <a:r>
              <a:rPr lang="de-DE" altLang="de-DE" sz="2200" dirty="0" smtClean="0"/>
              <a:t> "</a:t>
            </a:r>
            <a:r>
              <a:rPr lang="de-DE" altLang="de-DE" sz="2200" dirty="0" err="1" smtClean="0"/>
              <a:t>Self-Prompted-External</a:t>
            </a:r>
            <a:r>
              <a:rPr lang="de-DE" altLang="de-DE" sz="2200" dirty="0" smtClean="0"/>
              <a:t>"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200" dirty="0" smtClean="0"/>
              <a:t>The </a:t>
            </a:r>
            <a:r>
              <a:rPr lang="de-DE" altLang="de-DE" sz="2200" dirty="0" err="1" smtClean="0"/>
              <a:t>case</a:t>
            </a:r>
            <a:r>
              <a:rPr lang="de-DE" altLang="de-DE" sz="2200" dirty="0" smtClean="0"/>
              <a:t> of </a:t>
            </a:r>
            <a:r>
              <a:rPr lang="de-DE" altLang="de-DE" sz="2200" i="1" dirty="0" err="1" smtClean="0"/>
              <a:t>explaining</a:t>
            </a:r>
            <a:r>
              <a:rPr lang="de-DE" altLang="de-DE" sz="2200" i="1" dirty="0" smtClean="0"/>
              <a:t> a </a:t>
            </a:r>
            <a:r>
              <a:rPr lang="de-DE" altLang="de-DE" sz="2200" i="1" dirty="0" err="1" smtClean="0"/>
              <a:t>worked</a:t>
            </a:r>
            <a:r>
              <a:rPr lang="de-DE" altLang="de-DE" sz="2200" i="1" dirty="0" smtClean="0"/>
              <a:t> </a:t>
            </a:r>
            <a:r>
              <a:rPr lang="de-DE" altLang="de-DE" sz="2200" i="1" dirty="0" err="1" smtClean="0"/>
              <a:t>example</a:t>
            </a:r>
            <a:endParaRPr lang="de-DE" altLang="de-DE" sz="2200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2200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10004"/>
              </p:ext>
            </p:extLst>
          </p:nvPr>
        </p:nvGraphicFramePr>
        <p:xfrm>
          <a:off x="413217" y="2806439"/>
          <a:ext cx="8286751" cy="166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1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err="1" smtClean="0">
                          <a:solidFill>
                            <a:srgbClr val="003366"/>
                          </a:solidFill>
                          <a:effectLst/>
                        </a:rPr>
                        <a:t>External</a:t>
                      </a:r>
                      <a:r>
                        <a:rPr lang="de-DE" sz="1800" dirty="0" smtClean="0">
                          <a:solidFill>
                            <a:srgbClr val="003366"/>
                          </a:solidFill>
                          <a:effectLst/>
                        </a:rPr>
                        <a:t> </a:t>
                      </a:r>
                      <a:r>
                        <a:rPr lang="de-DE" sz="1800" dirty="0">
                          <a:solidFill>
                            <a:srgbClr val="003366"/>
                          </a:solidFill>
                          <a:effectLst/>
                        </a:rPr>
                        <a:t>Regulation</a:t>
                      </a:r>
                      <a:endParaRPr lang="de-DE" sz="18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solidFill>
                            <a:srgbClr val="003366"/>
                          </a:solidFill>
                          <a:effectLst/>
                        </a:rPr>
                        <a:t>Prompted</a:t>
                      </a:r>
                      <a:r>
                        <a:rPr lang="de-DE" sz="1800" baseline="0" dirty="0" smtClean="0">
                          <a:solidFill>
                            <a:srgbClr val="003366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aseline="0" dirty="0" err="1" smtClean="0">
                          <a:solidFill>
                            <a:srgbClr val="003366"/>
                          </a:solidFill>
                          <a:effectLst/>
                        </a:rPr>
                        <a:t>Self</a:t>
                      </a:r>
                      <a:r>
                        <a:rPr lang="de-DE" sz="1800" baseline="0" dirty="0" smtClean="0">
                          <a:solidFill>
                            <a:srgbClr val="003366"/>
                          </a:solidFill>
                          <a:effectLst/>
                        </a:rPr>
                        <a:t>-</a:t>
                      </a:r>
                      <a:r>
                        <a:rPr lang="de-DE" sz="1800" dirty="0" smtClean="0">
                          <a:solidFill>
                            <a:srgbClr val="003366"/>
                          </a:solidFill>
                          <a:effectLst/>
                        </a:rPr>
                        <a:t>Regulation</a:t>
                      </a:r>
                      <a:endParaRPr lang="de-DE" sz="18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err="1" smtClean="0">
                          <a:solidFill>
                            <a:srgbClr val="003366"/>
                          </a:solidFill>
                          <a:effectLst/>
                        </a:rPr>
                        <a:t>Self</a:t>
                      </a:r>
                      <a:r>
                        <a:rPr lang="de-DE" sz="1800" dirty="0" smtClean="0">
                          <a:solidFill>
                            <a:srgbClr val="003366"/>
                          </a:solidFill>
                          <a:effectLst/>
                        </a:rPr>
                        <a:t>-Regulation</a:t>
                      </a:r>
                      <a:endParaRPr lang="de-DE" sz="18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err="1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Teacher-provided</a:t>
                      </a:r>
                      <a:r>
                        <a:rPr lang="de-DE" sz="1800" b="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baseline="0" dirty="0" err="1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  <a:endParaRPr lang="de-DE" sz="1800" b="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2000" marB="0"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Teacher prompts student to explain</a:t>
                      </a:r>
                      <a:r>
                        <a:rPr lang="en-US" sz="1800" b="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the example</a:t>
                      </a:r>
                      <a:endParaRPr lang="de-DE" sz="1800" b="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200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Student "self-explains"</a:t>
                      </a:r>
                      <a:r>
                        <a:rPr lang="en-US" sz="1800" b="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en-US" sz="1800" b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endParaRPr lang="de-DE" sz="1800" b="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20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239713"/>
            <a:ext cx="7508875" cy="427037"/>
          </a:xfrm>
        </p:spPr>
        <p:txBody>
          <a:bodyPr/>
          <a:lstStyle/>
          <a:p>
            <a:pPr eaLnBrk="1" hangingPunct="1"/>
            <a:r>
              <a:rPr lang="de-DE" altLang="de-DE" sz="2200" dirty="0" err="1" smtClean="0"/>
              <a:t>Effects</a:t>
            </a:r>
            <a:r>
              <a:rPr lang="de-DE" altLang="de-DE" sz="2200" dirty="0" smtClean="0"/>
              <a:t> of </a:t>
            </a:r>
            <a:r>
              <a:rPr lang="de-DE" altLang="de-DE" sz="2200" dirty="0" err="1" smtClean="0"/>
              <a:t>Cue</a:t>
            </a:r>
            <a:r>
              <a:rPr lang="de-DE" altLang="de-DE" sz="2200" dirty="0" smtClean="0"/>
              <a:t> Cards on Learning Outcomes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96975"/>
            <a:ext cx="867727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663497" y="1788730"/>
            <a:ext cx="1438275" cy="292388"/>
          </a:xfrm>
          <a:prstGeom prst="rect">
            <a:avLst/>
          </a:prstGeom>
          <a:solidFill>
            <a:srgbClr val="FFFFFF"/>
          </a:solidFill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300" dirty="0" smtClean="0"/>
              <a:t>With </a:t>
            </a:r>
            <a:r>
              <a:rPr lang="de-DE" sz="1300" dirty="0" err="1" smtClean="0"/>
              <a:t>Cue</a:t>
            </a:r>
            <a:r>
              <a:rPr lang="de-DE" sz="1300" dirty="0" smtClean="0"/>
              <a:t> Card</a:t>
            </a:r>
            <a:endParaRPr lang="de-DE" sz="1300" dirty="0"/>
          </a:p>
        </p:txBody>
      </p:sp>
      <p:sp>
        <p:nvSpPr>
          <p:cNvPr id="8" name="Textfeld 7"/>
          <p:cNvSpPr txBox="1"/>
          <p:nvPr/>
        </p:nvSpPr>
        <p:spPr>
          <a:xfrm>
            <a:off x="7663496" y="1553771"/>
            <a:ext cx="1541464" cy="292388"/>
          </a:xfrm>
          <a:prstGeom prst="rect">
            <a:avLst/>
          </a:prstGeom>
          <a:solidFill>
            <a:srgbClr val="FFFFFF"/>
          </a:solidFill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300" dirty="0" err="1" smtClean="0"/>
              <a:t>Without</a:t>
            </a:r>
            <a:r>
              <a:rPr lang="de-DE" sz="1300" dirty="0" smtClean="0"/>
              <a:t> </a:t>
            </a:r>
            <a:r>
              <a:rPr lang="de-DE" sz="1300" dirty="0" err="1" smtClean="0"/>
              <a:t>Cue</a:t>
            </a:r>
            <a:r>
              <a:rPr lang="de-DE" sz="1300" dirty="0" smtClean="0"/>
              <a:t> Card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7266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204451"/>
            <a:ext cx="7772400" cy="430887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What </a:t>
            </a:r>
            <a:r>
              <a:rPr lang="de-DE" altLang="de-DE" sz="2200" dirty="0" err="1"/>
              <a:t>D</a:t>
            </a:r>
            <a:r>
              <a:rPr lang="de-DE" altLang="de-DE" sz="2200" dirty="0" err="1" smtClean="0"/>
              <a:t>oes</a:t>
            </a:r>
            <a:r>
              <a:rPr lang="de-DE" altLang="de-DE" sz="2200" dirty="0" smtClean="0"/>
              <a:t> </a:t>
            </a:r>
            <a:r>
              <a:rPr lang="de-DE" altLang="de-DE" sz="2200" dirty="0"/>
              <a:t>T</a:t>
            </a:r>
            <a:r>
              <a:rPr lang="de-DE" altLang="de-DE" sz="2200" dirty="0" smtClean="0"/>
              <a:t>his Study Tell?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1311275"/>
            <a:ext cx="8240713" cy="2951163"/>
          </a:xfrm>
        </p:spPr>
        <p:txBody>
          <a:bodyPr/>
          <a:lstStyle/>
          <a:p>
            <a:pPr marL="352425" indent="-352425" eaLnBrk="1" hangingPunct="1"/>
            <a:r>
              <a:rPr lang="de-DE" altLang="de-DE" sz="2200" dirty="0" smtClean="0"/>
              <a:t>The </a:t>
            </a:r>
            <a:r>
              <a:rPr lang="de-DE" altLang="de-DE" sz="2200" dirty="0" err="1" smtClean="0"/>
              <a:t>tools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designed</a:t>
            </a:r>
            <a:r>
              <a:rPr lang="de-DE" altLang="de-DE" sz="2200" dirty="0" smtClean="0"/>
              <a:t> to </a:t>
            </a:r>
            <a:r>
              <a:rPr lang="de-DE" altLang="de-DE" sz="2200" dirty="0" err="1" smtClean="0"/>
              <a:t>guide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students</a:t>
            </a:r>
            <a:r>
              <a:rPr lang="de-DE" altLang="de-DE" sz="2200" dirty="0" smtClean="0"/>
              <a:t> (</a:t>
            </a:r>
            <a:r>
              <a:rPr lang="de-DE" altLang="de-DE" sz="2200" dirty="0" err="1" smtClean="0"/>
              <a:t>external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regulation</a:t>
            </a:r>
            <a:r>
              <a:rPr lang="de-DE" altLang="de-DE" sz="2200" dirty="0" smtClean="0"/>
              <a:t>) </a:t>
            </a:r>
            <a:r>
              <a:rPr lang="de-DE" altLang="de-DE" sz="2200" dirty="0" err="1" smtClean="0"/>
              <a:t>are</a:t>
            </a:r>
            <a:r>
              <a:rPr lang="de-DE" altLang="de-DE" sz="2200" dirty="0" smtClean="0"/>
              <a:t> sub-</a:t>
            </a:r>
            <a:r>
              <a:rPr lang="de-DE" altLang="de-DE" sz="2200" dirty="0" err="1" smtClean="0"/>
              <a:t>optimally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used</a:t>
            </a:r>
            <a:r>
              <a:rPr lang="de-DE" altLang="de-DE" sz="2200" dirty="0" smtClean="0"/>
              <a:t> </a:t>
            </a:r>
          </a:p>
          <a:p>
            <a:pPr marL="352425" indent="-352425" eaLnBrk="1" hangingPunct="1"/>
            <a:r>
              <a:rPr lang="de-DE" altLang="de-DE" sz="2200" dirty="0" smtClean="0"/>
              <a:t>The </a:t>
            </a:r>
            <a:r>
              <a:rPr lang="de-DE" altLang="de-DE" sz="2200" dirty="0" err="1" smtClean="0"/>
              <a:t>tutor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can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hardly</a:t>
            </a:r>
            <a:r>
              <a:rPr lang="de-DE" altLang="de-DE" sz="2200" dirty="0" smtClean="0"/>
              <a:t> also </a:t>
            </a:r>
            <a:r>
              <a:rPr lang="de-DE" altLang="de-DE" sz="2200" dirty="0" err="1" smtClean="0"/>
              <a:t>regulate</a:t>
            </a:r>
            <a:r>
              <a:rPr lang="de-DE" altLang="de-DE" sz="2200" dirty="0" smtClean="0"/>
              <a:t> the </a:t>
            </a:r>
            <a:r>
              <a:rPr lang="de-DE" altLang="de-DE" sz="2200" dirty="0" err="1" smtClean="0"/>
              <a:t>use</a:t>
            </a:r>
            <a:r>
              <a:rPr lang="de-DE" altLang="de-DE" sz="2200" dirty="0" smtClean="0"/>
              <a:t> of the </a:t>
            </a:r>
            <a:r>
              <a:rPr lang="de-DE" altLang="de-DE" sz="2200" dirty="0" err="1" smtClean="0"/>
              <a:t>help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tools</a:t>
            </a:r>
            <a:endParaRPr lang="de-DE" altLang="de-DE" sz="2200" dirty="0" smtClean="0"/>
          </a:p>
          <a:p>
            <a:pPr marL="352425" indent="-352425" eaLnBrk="1" hangingPunct="1"/>
            <a:r>
              <a:rPr lang="de-DE" altLang="de-DE" sz="2200" dirty="0" smtClean="0"/>
              <a:t>Providing </a:t>
            </a:r>
            <a:r>
              <a:rPr lang="de-DE" altLang="de-DE" sz="2200" dirty="0" err="1" smtClean="0"/>
              <a:t>cues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how</a:t>
            </a:r>
            <a:r>
              <a:rPr lang="de-DE" altLang="de-DE" sz="2200" dirty="0" smtClean="0"/>
              <a:t> to </a:t>
            </a:r>
            <a:r>
              <a:rPr lang="de-DE" altLang="de-DE" sz="2200" dirty="0" err="1" smtClean="0"/>
              <a:t>use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these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tools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improves</a:t>
            </a:r>
            <a:r>
              <a:rPr lang="de-DE" altLang="de-DE" sz="2200" dirty="0" smtClean="0"/>
              <a:t> learning (</a:t>
            </a:r>
            <a:r>
              <a:rPr lang="de-DE" altLang="de-DE" sz="2200" dirty="0" err="1" smtClean="0"/>
              <a:t>fostering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prompted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self</a:t>
            </a:r>
            <a:r>
              <a:rPr lang="de-DE" altLang="de-DE" sz="2200" dirty="0" smtClean="0"/>
              <a:t>-regulation</a:t>
            </a:r>
            <a:r>
              <a:rPr lang="de-DE" altLang="de-DE" sz="2200" dirty="0" smtClean="0"/>
              <a:t>).</a:t>
            </a:r>
          </a:p>
          <a:p>
            <a:pPr marL="352425" indent="-352425" eaLnBrk="1" hangingPunct="1"/>
            <a:r>
              <a:rPr lang="de-DE" altLang="de-DE" sz="2200" dirty="0" smtClean="0"/>
              <a:t>More </a:t>
            </a:r>
            <a:r>
              <a:rPr lang="de-DE" altLang="de-DE" sz="2200" dirty="0" err="1" smtClean="0"/>
              <a:t>colloquially</a:t>
            </a:r>
            <a:r>
              <a:rPr lang="de-DE" altLang="de-DE" sz="2200" dirty="0" smtClean="0"/>
              <a:t>: </a:t>
            </a:r>
          </a:p>
          <a:p>
            <a:pPr marL="355600" indent="0" eaLnBrk="1" hangingPunct="1">
              <a:buNone/>
            </a:pPr>
            <a:r>
              <a:rPr lang="de-DE" altLang="de-DE" sz="2200" dirty="0" smtClean="0"/>
              <a:t>Do not just </a:t>
            </a:r>
            <a:r>
              <a:rPr lang="de-DE" altLang="de-DE" sz="2200" dirty="0" err="1" smtClean="0"/>
              <a:t>guide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your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students</a:t>
            </a:r>
            <a:r>
              <a:rPr lang="de-DE" altLang="de-DE" sz="2200" dirty="0" smtClean="0"/>
              <a:t> but also </a:t>
            </a:r>
            <a:r>
              <a:rPr lang="de-DE" altLang="de-DE" sz="2200" dirty="0" err="1" smtClean="0"/>
              <a:t>tell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them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how</a:t>
            </a:r>
            <a:r>
              <a:rPr lang="de-DE" altLang="de-DE" sz="2200" dirty="0" smtClean="0"/>
              <a:t> to </a:t>
            </a:r>
            <a:r>
              <a:rPr lang="de-DE" altLang="de-DE" sz="2200" dirty="0" err="1" smtClean="0"/>
              <a:t>use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this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guidance</a:t>
            </a:r>
            <a:r>
              <a:rPr lang="de-DE" altLang="de-DE" sz="2200" dirty="0" smtClean="0"/>
              <a:t>.</a:t>
            </a:r>
          </a:p>
          <a:p>
            <a:pPr marL="352425" indent="-352425" eaLnBrk="1" hangingPunct="1"/>
            <a:endParaRPr lang="de-DE" altLang="de-DE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34" y="230739"/>
            <a:ext cx="7508875" cy="430887"/>
          </a:xfrm>
        </p:spPr>
        <p:txBody>
          <a:bodyPr/>
          <a:lstStyle/>
          <a:p>
            <a:r>
              <a:rPr lang="de-DE" altLang="de-DE" sz="2200" dirty="0" smtClean="0"/>
              <a:t>The Take-Home Message </a:t>
            </a:r>
            <a:endParaRPr lang="de-DE" altLang="de-DE" sz="2200" dirty="0"/>
          </a:p>
        </p:txBody>
      </p:sp>
      <p:sp>
        <p:nvSpPr>
          <p:cNvPr id="3" name="Rechteck 2"/>
          <p:cNvSpPr/>
          <p:nvPr/>
        </p:nvSpPr>
        <p:spPr>
          <a:xfrm>
            <a:off x="641349" y="1733550"/>
            <a:ext cx="7350125" cy="790577"/>
          </a:xfrm>
          <a:prstGeom prst="rect">
            <a:avLst/>
          </a:prstGeom>
          <a:solidFill>
            <a:srgbClr val="008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22299" y="5038725"/>
            <a:ext cx="7369175" cy="790577"/>
          </a:xfrm>
          <a:prstGeom prst="rect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winkliges Dreieck 4"/>
          <p:cNvSpPr/>
          <p:nvPr/>
        </p:nvSpPr>
        <p:spPr>
          <a:xfrm>
            <a:off x="628650" y="2514599"/>
            <a:ext cx="7343775" cy="2543175"/>
          </a:xfrm>
          <a:prstGeom prst="rtTriangle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winkliges Dreieck 5"/>
          <p:cNvSpPr/>
          <p:nvPr/>
        </p:nvSpPr>
        <p:spPr>
          <a:xfrm rot="10800000">
            <a:off x="647699" y="2524124"/>
            <a:ext cx="7343775" cy="2543175"/>
          </a:xfrm>
          <a:prstGeom prst="rtTriangle">
            <a:avLst/>
          </a:prstGeom>
          <a:solidFill>
            <a:srgbClr val="008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33825" y="4739518"/>
            <a:ext cx="30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2060"/>
                </a:solidFill>
              </a:rPr>
              <a:t>Student's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self</a:t>
            </a:r>
            <a:r>
              <a:rPr lang="de-DE" b="1" dirty="0" smtClean="0">
                <a:solidFill>
                  <a:srgbClr val="002060"/>
                </a:solidFill>
              </a:rPr>
              <a:t>-regulation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38687" y="2971800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2060"/>
                </a:solidFill>
              </a:rPr>
              <a:t>External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regulation</a:t>
            </a:r>
            <a:endParaRPr lang="de-DE" b="1" dirty="0">
              <a:solidFill>
                <a:srgbClr val="002060"/>
              </a:solidFill>
            </a:endParaRPr>
          </a:p>
        </p:txBody>
      </p:sp>
      <p:cxnSp>
        <p:nvCxnSpPr>
          <p:cNvPr id="9" name="Gerader Verbinder 8"/>
          <p:cNvCxnSpPr>
            <a:endCxn id="10" idx="1"/>
          </p:cNvCxnSpPr>
          <p:nvPr/>
        </p:nvCxnSpPr>
        <p:spPr>
          <a:xfrm>
            <a:off x="981075" y="1295400"/>
            <a:ext cx="0" cy="4752975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81075" y="5863709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Situation A</a:t>
            </a:r>
            <a:endParaRPr lang="de-DE" dirty="0"/>
          </a:p>
        </p:txBody>
      </p:sp>
      <p:cxnSp>
        <p:nvCxnSpPr>
          <p:cNvPr id="11" name="Gerader Verbinder 10"/>
          <p:cNvCxnSpPr/>
          <p:nvPr/>
        </p:nvCxnSpPr>
        <p:spPr>
          <a:xfrm flipH="1">
            <a:off x="7667625" y="1295400"/>
            <a:ext cx="28575" cy="478155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7029451" y="4602480"/>
            <a:ext cx="1101724" cy="1698307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7681912" y="5791955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Situation X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47145" y="1020431"/>
            <a:ext cx="3662855" cy="5280355"/>
          </a:xfrm>
          <a:prstGeom prst="rect">
            <a:avLst/>
          </a:prstGeom>
          <a:solidFill>
            <a:schemeClr val="bg1">
              <a:lumMod val="50000"/>
              <a:alpha val="92000"/>
            </a:schemeClr>
          </a:solidFill>
        </p:spPr>
        <p:txBody>
          <a:bodyPr wrap="square" rtlCol="0">
            <a:noAutofit/>
          </a:bodyPr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332518" y="5777566"/>
            <a:ext cx="28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solidFill>
                  <a:srgbClr val="C00000"/>
                </a:solidFill>
              </a:rPr>
              <a:t>Very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Important</a:t>
            </a:r>
            <a:endParaRPr lang="de-D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114" y="1033004"/>
            <a:ext cx="7508875" cy="5509200"/>
          </a:xfrm>
        </p:spPr>
        <p:txBody>
          <a:bodyPr/>
          <a:lstStyle/>
          <a:p>
            <a:pPr algn="ctr"/>
            <a:r>
              <a:rPr lang="de-DE" altLang="de-DE" sz="2200" dirty="0" smtClean="0">
                <a:solidFill>
                  <a:srgbClr val="003366"/>
                </a:solidFill>
              </a:rPr>
              <a:t>Danke fürs Zuhören</a:t>
            </a:r>
            <a:br>
              <a:rPr lang="de-DE" altLang="de-DE" sz="2200" dirty="0" smtClean="0">
                <a:solidFill>
                  <a:srgbClr val="003366"/>
                </a:solidFill>
              </a:rPr>
            </a:br>
            <a:r>
              <a:rPr lang="de-DE" altLang="de-DE" sz="2200" dirty="0" smtClean="0">
                <a:solidFill>
                  <a:srgbClr val="003366"/>
                </a:solidFill>
              </a:rPr>
              <a:t/>
            </a:r>
            <a:br>
              <a:rPr lang="de-DE" altLang="de-DE" sz="2200" dirty="0" smtClean="0">
                <a:solidFill>
                  <a:srgbClr val="003366"/>
                </a:solidFill>
              </a:rPr>
            </a:br>
            <a:r>
              <a:rPr lang="de-DE" altLang="de-DE" sz="2200" dirty="0" smtClean="0">
                <a:solidFill>
                  <a:srgbClr val="003366"/>
                </a:solidFill>
              </a:rPr>
              <a:t>Und Danke fürs Mit-, Nach- und Querdenken</a:t>
            </a:r>
            <a:br>
              <a:rPr lang="de-DE" altLang="de-DE" sz="2200" dirty="0" smtClean="0">
                <a:solidFill>
                  <a:srgbClr val="003366"/>
                </a:solidFill>
              </a:rPr>
            </a:br>
            <a:r>
              <a:rPr lang="de-DE" altLang="de-DE" sz="2200" dirty="0" smtClean="0">
                <a:solidFill>
                  <a:srgbClr val="003366"/>
                </a:solidFill>
              </a:rPr>
              <a:t/>
            </a:r>
            <a:br>
              <a:rPr lang="de-DE" altLang="de-DE" sz="2200" dirty="0" smtClean="0">
                <a:solidFill>
                  <a:srgbClr val="003366"/>
                </a:solidFill>
              </a:rPr>
            </a:br>
            <a:r>
              <a:rPr lang="de-DE" altLang="de-DE" sz="2200" b="0" dirty="0" smtClean="0">
                <a:solidFill>
                  <a:srgbClr val="003366"/>
                </a:solidFill>
              </a:rPr>
              <a:t>(Deutschlandfunk, "Tag für Tag")</a:t>
            </a:r>
            <a:r>
              <a:rPr lang="de-DE" altLang="de-DE" sz="2200" dirty="0" smtClean="0">
                <a:solidFill>
                  <a:srgbClr val="003366"/>
                </a:solidFill>
              </a:rPr>
              <a:t/>
            </a:r>
            <a:br>
              <a:rPr lang="de-DE" altLang="de-DE" sz="2200" dirty="0" smtClean="0">
                <a:solidFill>
                  <a:srgbClr val="003366"/>
                </a:solidFill>
              </a:rPr>
            </a:br>
            <a:r>
              <a:rPr lang="de-DE" altLang="de-DE" sz="2200" dirty="0" smtClean="0">
                <a:solidFill>
                  <a:srgbClr val="003366"/>
                </a:solidFill>
              </a:rPr>
              <a:t/>
            </a:r>
            <a:br>
              <a:rPr lang="de-DE" altLang="de-DE" sz="2200" dirty="0" smtClean="0">
                <a:solidFill>
                  <a:srgbClr val="003366"/>
                </a:solidFill>
              </a:rPr>
            </a:br>
            <a:r>
              <a:rPr lang="de-DE" altLang="de-DE" sz="2200" dirty="0">
                <a:solidFill>
                  <a:srgbClr val="003366"/>
                </a:solidFill>
              </a:rPr>
              <a:t/>
            </a:r>
            <a:br>
              <a:rPr lang="de-DE" altLang="de-DE" sz="2200" dirty="0">
                <a:solidFill>
                  <a:srgbClr val="003366"/>
                </a:solidFill>
              </a:rPr>
            </a:br>
            <a:r>
              <a:rPr lang="de-DE" altLang="de-DE" sz="2200" b="0" dirty="0" err="1" smtClean="0">
                <a:solidFill>
                  <a:srgbClr val="003366"/>
                </a:solidFill>
              </a:rPr>
              <a:t>Roughly</a:t>
            </a:r>
            <a:r>
              <a:rPr lang="de-DE" altLang="de-DE" sz="2200" b="0" dirty="0" smtClean="0">
                <a:solidFill>
                  <a:srgbClr val="003366"/>
                </a:solidFill>
              </a:rPr>
              <a:t> </a:t>
            </a:r>
            <a:r>
              <a:rPr lang="de-DE" altLang="de-DE" sz="2200" b="0" dirty="0" err="1">
                <a:solidFill>
                  <a:srgbClr val="003366"/>
                </a:solidFill>
              </a:rPr>
              <a:t>translates</a:t>
            </a:r>
            <a:r>
              <a:rPr lang="de-DE" altLang="de-DE" sz="2200" b="0" dirty="0">
                <a:solidFill>
                  <a:srgbClr val="003366"/>
                </a:solidFill>
              </a:rPr>
              <a:t> </a:t>
            </a:r>
            <a:r>
              <a:rPr lang="de-DE" altLang="de-DE" sz="2200" b="0" dirty="0" err="1">
                <a:solidFill>
                  <a:srgbClr val="003366"/>
                </a:solidFill>
              </a:rPr>
              <a:t>into</a:t>
            </a:r>
            <a:r>
              <a:rPr lang="de-DE" altLang="de-DE" sz="2200" b="0" dirty="0">
                <a:solidFill>
                  <a:srgbClr val="003366"/>
                </a:solidFill>
              </a:rPr>
              <a:t>:</a:t>
            </a:r>
            <a:br>
              <a:rPr lang="de-DE" altLang="de-DE" sz="2200" b="0" dirty="0">
                <a:solidFill>
                  <a:srgbClr val="003366"/>
                </a:solidFill>
              </a:rPr>
            </a:br>
            <a:r>
              <a:rPr lang="de-DE" altLang="de-DE" sz="2200" b="0" dirty="0">
                <a:solidFill>
                  <a:srgbClr val="003366"/>
                </a:solidFill>
              </a:rPr>
              <a:t/>
            </a:r>
            <a:br>
              <a:rPr lang="de-DE" altLang="de-DE" sz="2200" b="0" dirty="0">
                <a:solidFill>
                  <a:srgbClr val="003366"/>
                </a:solidFill>
              </a:rPr>
            </a:br>
            <a:r>
              <a:rPr lang="de-DE" altLang="de-DE" sz="2200" b="0" dirty="0" err="1">
                <a:solidFill>
                  <a:srgbClr val="003366"/>
                </a:solidFill>
              </a:rPr>
              <a:t>Thanks</a:t>
            </a:r>
            <a:r>
              <a:rPr lang="de-DE" altLang="de-DE" sz="2200" b="0" dirty="0">
                <a:solidFill>
                  <a:srgbClr val="003366"/>
                </a:solidFill>
              </a:rPr>
              <a:t> for </a:t>
            </a:r>
            <a:r>
              <a:rPr lang="de-DE" altLang="de-DE" sz="2200" b="0" dirty="0" err="1">
                <a:solidFill>
                  <a:srgbClr val="003366"/>
                </a:solidFill>
              </a:rPr>
              <a:t>listening</a:t>
            </a:r>
            <a:r>
              <a:rPr lang="de-DE" altLang="de-DE" sz="2200" b="0" dirty="0">
                <a:solidFill>
                  <a:srgbClr val="003366"/>
                </a:solidFill>
              </a:rPr>
              <a:t>!</a:t>
            </a:r>
            <a:br>
              <a:rPr lang="de-DE" altLang="de-DE" sz="2200" b="0" dirty="0">
                <a:solidFill>
                  <a:srgbClr val="003366"/>
                </a:solidFill>
              </a:rPr>
            </a:br>
            <a:r>
              <a:rPr lang="de-DE" altLang="de-DE" sz="2200" b="0" dirty="0">
                <a:solidFill>
                  <a:srgbClr val="003366"/>
                </a:solidFill>
              </a:rPr>
              <a:t>And </a:t>
            </a:r>
            <a:r>
              <a:rPr lang="de-DE" altLang="de-DE" sz="2200" b="0" dirty="0" err="1">
                <a:solidFill>
                  <a:srgbClr val="003366"/>
                </a:solidFill>
              </a:rPr>
              <a:t>thanks</a:t>
            </a:r>
            <a:r>
              <a:rPr lang="de-DE" altLang="de-DE" sz="2200" b="0" dirty="0">
                <a:solidFill>
                  <a:srgbClr val="003366"/>
                </a:solidFill>
              </a:rPr>
              <a:t> </a:t>
            </a:r>
            <a:br>
              <a:rPr lang="de-DE" altLang="de-DE" sz="2200" b="0" dirty="0">
                <a:solidFill>
                  <a:srgbClr val="003366"/>
                </a:solidFill>
              </a:rPr>
            </a:br>
            <a:r>
              <a:rPr lang="de-DE" altLang="de-DE" sz="2200" b="0" dirty="0">
                <a:solidFill>
                  <a:srgbClr val="003366"/>
                </a:solidFill>
              </a:rPr>
              <a:t>for </a:t>
            </a:r>
            <a:r>
              <a:rPr lang="de-DE" altLang="de-DE" sz="2200" b="0" dirty="0" err="1">
                <a:solidFill>
                  <a:srgbClr val="003366"/>
                </a:solidFill>
              </a:rPr>
              <a:t>thinking</a:t>
            </a:r>
            <a:r>
              <a:rPr lang="de-DE" altLang="de-DE" sz="2200" b="0" dirty="0">
                <a:solidFill>
                  <a:srgbClr val="003366"/>
                </a:solidFill>
              </a:rPr>
              <a:t> for </a:t>
            </a:r>
            <a:r>
              <a:rPr lang="de-DE" altLang="de-DE" sz="2200" b="0" dirty="0" err="1">
                <a:solidFill>
                  <a:srgbClr val="003366"/>
                </a:solidFill>
              </a:rPr>
              <a:t>yourself</a:t>
            </a:r>
            <a:r>
              <a:rPr lang="de-DE" altLang="de-DE" sz="2200" b="0" dirty="0">
                <a:solidFill>
                  <a:srgbClr val="003366"/>
                </a:solidFill>
              </a:rPr>
              <a:t>, </a:t>
            </a:r>
            <a:br>
              <a:rPr lang="de-DE" altLang="de-DE" sz="2200" b="0" dirty="0">
                <a:solidFill>
                  <a:srgbClr val="003366"/>
                </a:solidFill>
              </a:rPr>
            </a:br>
            <a:r>
              <a:rPr lang="de-DE" altLang="de-DE" sz="2200" b="0" dirty="0">
                <a:solidFill>
                  <a:srgbClr val="003366"/>
                </a:solidFill>
              </a:rPr>
              <a:t>for </a:t>
            </a:r>
            <a:r>
              <a:rPr lang="de-DE" altLang="de-DE" sz="2200" b="0" dirty="0" err="1">
                <a:solidFill>
                  <a:srgbClr val="003366"/>
                </a:solidFill>
              </a:rPr>
              <a:t>reflecting</a:t>
            </a:r>
            <a:r>
              <a:rPr lang="de-DE" altLang="de-DE" sz="2200" b="0" dirty="0">
                <a:solidFill>
                  <a:srgbClr val="003366"/>
                </a:solidFill>
              </a:rPr>
              <a:t>, and </a:t>
            </a:r>
            <a:br>
              <a:rPr lang="de-DE" altLang="de-DE" sz="2200" b="0" dirty="0">
                <a:solidFill>
                  <a:srgbClr val="003366"/>
                </a:solidFill>
              </a:rPr>
            </a:br>
            <a:r>
              <a:rPr lang="de-DE" altLang="de-DE" sz="2200" b="0" dirty="0">
                <a:solidFill>
                  <a:srgbClr val="003366"/>
                </a:solidFill>
              </a:rPr>
              <a:t>for </a:t>
            </a:r>
            <a:r>
              <a:rPr lang="de-DE" altLang="de-DE" sz="2200" b="0" dirty="0" err="1">
                <a:solidFill>
                  <a:srgbClr val="003366"/>
                </a:solidFill>
              </a:rPr>
              <a:t>critically</a:t>
            </a:r>
            <a:r>
              <a:rPr lang="de-DE" altLang="de-DE" sz="2200" b="0" dirty="0">
                <a:solidFill>
                  <a:srgbClr val="003366"/>
                </a:solidFill>
              </a:rPr>
              <a:t> </a:t>
            </a:r>
            <a:r>
              <a:rPr lang="de-DE" altLang="de-DE" sz="2200" b="0" dirty="0" err="1">
                <a:solidFill>
                  <a:srgbClr val="003366"/>
                </a:solidFill>
              </a:rPr>
              <a:t>evaluating</a:t>
            </a:r>
            <a:r>
              <a:rPr lang="de-DE" altLang="de-DE" sz="2200" b="0" dirty="0">
                <a:solidFill>
                  <a:srgbClr val="003366"/>
                </a:solidFill>
              </a:rPr>
              <a:t> </a:t>
            </a:r>
            <a:r>
              <a:rPr lang="de-DE" altLang="de-DE" sz="2200" b="0" dirty="0" err="1">
                <a:solidFill>
                  <a:srgbClr val="003366"/>
                </a:solidFill>
              </a:rPr>
              <a:t>my</a:t>
            </a:r>
            <a:r>
              <a:rPr lang="de-DE" altLang="de-DE" sz="2200" b="0" dirty="0">
                <a:solidFill>
                  <a:srgbClr val="003366"/>
                </a:solidFill>
              </a:rPr>
              <a:t> </a:t>
            </a:r>
            <a:r>
              <a:rPr lang="de-DE" altLang="de-DE" sz="2200" b="0" dirty="0" err="1">
                <a:solidFill>
                  <a:srgbClr val="003366"/>
                </a:solidFill>
              </a:rPr>
              <a:t>arguments</a:t>
            </a:r>
            <a:r>
              <a:rPr lang="de-DE" altLang="de-DE" sz="2200" b="0" dirty="0">
                <a:solidFill>
                  <a:srgbClr val="003366"/>
                </a:solidFill>
              </a:rPr>
              <a:t>!</a:t>
            </a:r>
            <a:br>
              <a:rPr lang="de-DE" altLang="de-DE" sz="2200" b="0" dirty="0">
                <a:solidFill>
                  <a:srgbClr val="003366"/>
                </a:solidFill>
              </a:rPr>
            </a:br>
            <a:r>
              <a:rPr lang="de-DE" altLang="de-DE" sz="2200" dirty="0">
                <a:solidFill>
                  <a:srgbClr val="003366"/>
                </a:solidFill>
              </a:rPr>
              <a:t/>
            </a:r>
            <a:br>
              <a:rPr lang="de-DE" altLang="de-DE" sz="2200" dirty="0">
                <a:solidFill>
                  <a:srgbClr val="003366"/>
                </a:solidFill>
              </a:rPr>
            </a:br>
            <a:endParaRPr lang="de-DE" altLang="de-DE" sz="2200" b="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313"/>
            <a:ext cx="7508875" cy="430887"/>
          </a:xfrm>
        </p:spPr>
        <p:txBody>
          <a:bodyPr/>
          <a:lstStyle/>
          <a:p>
            <a:pPr eaLnBrk="1" hangingPunct="1"/>
            <a:r>
              <a:rPr lang="de-DE" altLang="de-DE" sz="2200" dirty="0" err="1" smtClean="0"/>
              <a:t>Assumed</a:t>
            </a:r>
            <a:r>
              <a:rPr lang="de-DE" altLang="de-DE" sz="2200" dirty="0" smtClean="0"/>
              <a:t> Fit </a:t>
            </a:r>
            <a:r>
              <a:rPr lang="de-DE" altLang="de-DE" sz="2200" dirty="0" err="1"/>
              <a:t>B</a:t>
            </a:r>
            <a:r>
              <a:rPr lang="de-DE" altLang="de-DE" sz="2200" dirty="0" err="1" smtClean="0"/>
              <a:t>etween</a:t>
            </a:r>
            <a:r>
              <a:rPr lang="de-DE" altLang="de-DE" sz="2200" dirty="0" smtClean="0"/>
              <a:t> Modes of Regulation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33617"/>
              </p:ext>
            </p:extLst>
          </p:nvPr>
        </p:nvGraphicFramePr>
        <p:xfrm>
          <a:off x="447676" y="1304926"/>
          <a:ext cx="8372474" cy="3275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4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 smtClean="0">
                        <a:solidFill>
                          <a:srgbClr val="00336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rgbClr val="003366"/>
                          </a:solidFill>
                          <a:effectLst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03366"/>
                          </a:solidFill>
                          <a:effectLst/>
                        </a:rPr>
                        <a:t>Degree</a:t>
                      </a:r>
                      <a:r>
                        <a:rPr lang="de-DE" sz="1800" dirty="0">
                          <a:solidFill>
                            <a:srgbClr val="003366"/>
                          </a:solidFill>
                          <a:effectLst/>
                        </a:rPr>
                        <a:t> of </a:t>
                      </a:r>
                      <a:r>
                        <a:rPr lang="de-DE" sz="1800" dirty="0" err="1">
                          <a:solidFill>
                            <a:srgbClr val="003366"/>
                          </a:solidFill>
                          <a:effectLst/>
                        </a:rPr>
                        <a:t>External</a:t>
                      </a:r>
                      <a:r>
                        <a:rPr lang="de-DE" sz="1800" dirty="0">
                          <a:solidFill>
                            <a:srgbClr val="003366"/>
                          </a:solidFill>
                          <a:effectLst/>
                        </a:rPr>
                        <a:t> Regulation</a:t>
                      </a:r>
                      <a:endParaRPr lang="de-DE" sz="18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336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336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3366"/>
                          </a:solidFill>
                          <a:effectLst/>
                        </a:rPr>
                        <a:t>Degree 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effectLst/>
                        </a:rPr>
                        <a:t>of student's</a:t>
                      </a:r>
                      <a:endParaRPr lang="de-DE" sz="1800" dirty="0">
                        <a:solidFill>
                          <a:srgbClr val="00336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66"/>
                          </a:solidFill>
                          <a:effectLst/>
                        </a:rPr>
                        <a:t>self-regulation</a:t>
                      </a:r>
                      <a:endParaRPr lang="de-DE" sz="18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66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00336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</a:rPr>
                        <a:t>Loose</a:t>
                      </a:r>
                      <a:endParaRPr lang="de-DE" sz="16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66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00336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solidFill>
                          <a:srgbClr val="0033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de-DE" sz="16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3366"/>
                          </a:solidFill>
                          <a:effectLst/>
                        </a:rPr>
                        <a:t>Low</a:t>
                      </a:r>
                      <a:endParaRPr lang="de-DE" sz="1600" b="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50"/>
                          </a:solidFill>
                          <a:effectLst/>
                        </a:rPr>
                        <a:t>Congruence</a:t>
                      </a:r>
                      <a:endParaRPr lang="de-DE" sz="16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de-DE" sz="1600" b="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Congruence</a:t>
                      </a:r>
                      <a:endParaRPr lang="de-DE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3366"/>
                          </a:solidFill>
                          <a:effectLst/>
                        </a:rPr>
                        <a:t>High</a:t>
                      </a:r>
                      <a:endParaRPr lang="de-DE" sz="1600" b="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Congruence</a:t>
                      </a:r>
                      <a:endParaRPr lang="de-DE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47675" y="4895850"/>
            <a:ext cx="686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Simplified</a:t>
            </a:r>
            <a:r>
              <a:rPr lang="de-DE" dirty="0" smtClean="0"/>
              <a:t> and </a:t>
            </a:r>
            <a:r>
              <a:rPr lang="de-DE" dirty="0" err="1" smtClean="0"/>
              <a:t>slightly</a:t>
            </a:r>
            <a:r>
              <a:rPr lang="de-DE" dirty="0" smtClean="0"/>
              <a:t> </a:t>
            </a:r>
            <a:r>
              <a:rPr lang="de-DE" dirty="0" err="1" smtClean="0"/>
              <a:t>modified</a:t>
            </a:r>
            <a:r>
              <a:rPr lang="de-DE" dirty="0" smtClean="0"/>
              <a:t> from Vermunt and </a:t>
            </a:r>
            <a:r>
              <a:rPr lang="de-DE" dirty="0" err="1" smtClean="0"/>
              <a:t>Verloop</a:t>
            </a:r>
            <a:r>
              <a:rPr lang="de-DE" dirty="0" smtClean="0"/>
              <a:t> (1999)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6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66363"/>
            <a:ext cx="7508875" cy="430887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Learning </a:t>
            </a:r>
            <a:r>
              <a:rPr lang="de-DE" altLang="de-DE" sz="2200" dirty="0" err="1" smtClean="0"/>
              <a:t>is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best</a:t>
            </a:r>
            <a:r>
              <a:rPr lang="de-DE" altLang="de-DE" sz="2200" dirty="0" smtClean="0"/>
              <a:t> when …</a:t>
            </a:r>
          </a:p>
        </p:txBody>
      </p:sp>
      <p:sp>
        <p:nvSpPr>
          <p:cNvPr id="5" name="Rechtwinkliges Dreieck 4"/>
          <p:cNvSpPr/>
          <p:nvPr/>
        </p:nvSpPr>
        <p:spPr>
          <a:xfrm>
            <a:off x="628650" y="2076449"/>
            <a:ext cx="7343775" cy="2543175"/>
          </a:xfrm>
          <a:prstGeom prst="rtTriangle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winkliges Dreieck 6"/>
          <p:cNvSpPr/>
          <p:nvPr/>
        </p:nvSpPr>
        <p:spPr>
          <a:xfrm rot="10800000">
            <a:off x="647699" y="2085974"/>
            <a:ext cx="7343775" cy="2543175"/>
          </a:xfrm>
          <a:prstGeom prst="rtTriangle">
            <a:avLst/>
          </a:prstGeom>
          <a:solidFill>
            <a:srgbClr val="008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04911" y="3714750"/>
            <a:ext cx="30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2060"/>
                </a:solidFill>
              </a:rPr>
              <a:t>Student's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self</a:t>
            </a:r>
            <a:r>
              <a:rPr lang="de-DE" b="1" dirty="0" smtClean="0">
                <a:solidFill>
                  <a:srgbClr val="002060"/>
                </a:solidFill>
              </a:rPr>
              <a:t>-regulation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38687" y="2533650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2060"/>
                </a:solidFill>
              </a:rPr>
              <a:t>External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regulation</a:t>
            </a:r>
            <a:endParaRPr lang="de-DE" b="1" dirty="0">
              <a:solidFill>
                <a:srgbClr val="002060"/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H="1">
            <a:off x="962025" y="1704975"/>
            <a:ext cx="19050" cy="396240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7696200" y="1733550"/>
            <a:ext cx="19050" cy="396240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981075" y="5219702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Situation A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696200" y="5219702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Situation 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4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641349" y="1733550"/>
            <a:ext cx="7350125" cy="790577"/>
          </a:xfrm>
          <a:prstGeom prst="rect">
            <a:avLst/>
          </a:prstGeom>
          <a:solidFill>
            <a:srgbClr val="008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22299" y="5038725"/>
            <a:ext cx="7369175" cy="790577"/>
          </a:xfrm>
          <a:prstGeom prst="rect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97086"/>
            <a:ext cx="7508875" cy="769441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The Central Claim of This Talk:</a:t>
            </a:r>
            <a:br>
              <a:rPr lang="de-DE" altLang="de-DE" sz="2200" dirty="0" smtClean="0"/>
            </a:br>
            <a:r>
              <a:rPr lang="de-DE" altLang="de-DE" sz="2200" dirty="0" smtClean="0"/>
              <a:t>Learning </a:t>
            </a:r>
            <a:r>
              <a:rPr lang="de-DE" altLang="de-DE" sz="2200" dirty="0" err="1" smtClean="0"/>
              <a:t>is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best</a:t>
            </a:r>
            <a:r>
              <a:rPr lang="de-DE" altLang="de-DE" sz="2200" dirty="0" smtClean="0"/>
              <a:t> when …</a:t>
            </a:r>
          </a:p>
        </p:txBody>
      </p:sp>
      <p:sp>
        <p:nvSpPr>
          <p:cNvPr id="5" name="Rechtwinkliges Dreieck 4"/>
          <p:cNvSpPr/>
          <p:nvPr/>
        </p:nvSpPr>
        <p:spPr>
          <a:xfrm>
            <a:off x="628650" y="2514599"/>
            <a:ext cx="7343775" cy="2543175"/>
          </a:xfrm>
          <a:prstGeom prst="rtTriangle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winkliges Dreieck 6"/>
          <p:cNvSpPr/>
          <p:nvPr/>
        </p:nvSpPr>
        <p:spPr>
          <a:xfrm rot="10800000">
            <a:off x="647699" y="2524124"/>
            <a:ext cx="7343775" cy="2543175"/>
          </a:xfrm>
          <a:prstGeom prst="rtTriangle">
            <a:avLst/>
          </a:prstGeom>
          <a:solidFill>
            <a:srgbClr val="008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04911" y="4152900"/>
            <a:ext cx="30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2060"/>
                </a:solidFill>
              </a:rPr>
              <a:t>Student's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self</a:t>
            </a:r>
            <a:r>
              <a:rPr lang="de-DE" b="1" dirty="0" smtClean="0">
                <a:solidFill>
                  <a:srgbClr val="002060"/>
                </a:solidFill>
              </a:rPr>
              <a:t>-regulation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38687" y="2971800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2060"/>
                </a:solidFill>
              </a:rPr>
              <a:t>External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regulation</a:t>
            </a:r>
            <a:endParaRPr lang="de-DE" b="1" dirty="0">
              <a:solidFill>
                <a:srgbClr val="002060"/>
              </a:solidFill>
            </a:endParaRPr>
          </a:p>
        </p:txBody>
      </p:sp>
      <p:cxnSp>
        <p:nvCxnSpPr>
          <p:cNvPr id="10" name="Gerader Verbinder 9"/>
          <p:cNvCxnSpPr>
            <a:endCxn id="11" idx="1"/>
          </p:cNvCxnSpPr>
          <p:nvPr/>
        </p:nvCxnSpPr>
        <p:spPr>
          <a:xfrm>
            <a:off x="981075" y="1295400"/>
            <a:ext cx="0" cy="4752975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981075" y="5863709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Situation A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615237" y="5838050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Situation B</a:t>
            </a:r>
            <a:endParaRPr lang="de-DE" dirty="0"/>
          </a:p>
        </p:txBody>
      </p:sp>
      <p:cxnSp>
        <p:nvCxnSpPr>
          <p:cNvPr id="16" name="Gerader Verbinder 15"/>
          <p:cNvCxnSpPr/>
          <p:nvPr/>
        </p:nvCxnSpPr>
        <p:spPr>
          <a:xfrm flipH="1">
            <a:off x="7667625" y="1295400"/>
            <a:ext cx="28575" cy="478155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5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641349" y="1733550"/>
            <a:ext cx="7350125" cy="790577"/>
          </a:xfrm>
          <a:prstGeom prst="rect">
            <a:avLst/>
          </a:prstGeom>
          <a:solidFill>
            <a:srgbClr val="008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22299" y="5038725"/>
            <a:ext cx="7369175" cy="790577"/>
          </a:xfrm>
          <a:prstGeom prst="rect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97086"/>
            <a:ext cx="7508875" cy="769441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The Central Claim of This Talk:</a:t>
            </a:r>
            <a:br>
              <a:rPr lang="de-DE" altLang="de-DE" sz="2200" dirty="0" smtClean="0"/>
            </a:br>
            <a:r>
              <a:rPr lang="de-DE" altLang="de-DE" sz="2200" dirty="0" smtClean="0"/>
              <a:t>Learning </a:t>
            </a:r>
            <a:r>
              <a:rPr lang="de-DE" altLang="de-DE" sz="2200" dirty="0" err="1" smtClean="0"/>
              <a:t>is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best</a:t>
            </a:r>
            <a:r>
              <a:rPr lang="de-DE" altLang="de-DE" sz="2200" dirty="0" smtClean="0"/>
              <a:t> when …</a:t>
            </a:r>
          </a:p>
        </p:txBody>
      </p:sp>
      <p:sp>
        <p:nvSpPr>
          <p:cNvPr id="5" name="Rechtwinkliges Dreieck 4"/>
          <p:cNvSpPr/>
          <p:nvPr/>
        </p:nvSpPr>
        <p:spPr>
          <a:xfrm>
            <a:off x="628650" y="2514599"/>
            <a:ext cx="7343775" cy="2543175"/>
          </a:xfrm>
          <a:prstGeom prst="rtTriangle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winkliges Dreieck 6"/>
          <p:cNvSpPr/>
          <p:nvPr/>
        </p:nvSpPr>
        <p:spPr>
          <a:xfrm rot="10800000">
            <a:off x="647699" y="2524124"/>
            <a:ext cx="7343775" cy="2543175"/>
          </a:xfrm>
          <a:prstGeom prst="rtTriangle">
            <a:avLst/>
          </a:prstGeom>
          <a:solidFill>
            <a:srgbClr val="008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04911" y="4152900"/>
            <a:ext cx="30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2060"/>
                </a:solidFill>
              </a:rPr>
              <a:t>Student's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self</a:t>
            </a:r>
            <a:r>
              <a:rPr lang="de-DE" b="1" dirty="0" smtClean="0">
                <a:solidFill>
                  <a:srgbClr val="002060"/>
                </a:solidFill>
              </a:rPr>
              <a:t>-regulation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38687" y="2971800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2060"/>
                </a:solidFill>
              </a:rPr>
              <a:t>External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regulation</a:t>
            </a:r>
            <a:endParaRPr lang="de-DE" b="1" dirty="0">
              <a:solidFill>
                <a:srgbClr val="002060"/>
              </a:solidFill>
            </a:endParaRPr>
          </a:p>
        </p:txBody>
      </p:sp>
      <p:cxnSp>
        <p:nvCxnSpPr>
          <p:cNvPr id="10" name="Gerader Verbinder 9"/>
          <p:cNvCxnSpPr>
            <a:endCxn id="11" idx="1"/>
          </p:cNvCxnSpPr>
          <p:nvPr/>
        </p:nvCxnSpPr>
        <p:spPr>
          <a:xfrm>
            <a:off x="981075" y="1295400"/>
            <a:ext cx="0" cy="4752975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981075" y="5863709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Situation A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615237" y="5838050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Situation B</a:t>
            </a:r>
            <a:endParaRPr lang="de-DE" dirty="0"/>
          </a:p>
        </p:txBody>
      </p:sp>
      <p:cxnSp>
        <p:nvCxnSpPr>
          <p:cNvPr id="16" name="Gerader Verbinder 15"/>
          <p:cNvCxnSpPr/>
          <p:nvPr/>
        </p:nvCxnSpPr>
        <p:spPr>
          <a:xfrm flipH="1">
            <a:off x="7667625" y="1295400"/>
            <a:ext cx="28575" cy="478155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7029451" y="1143000"/>
            <a:ext cx="1101724" cy="515778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1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6" y="266363"/>
            <a:ext cx="8191499" cy="430887"/>
          </a:xfrm>
        </p:spPr>
        <p:txBody>
          <a:bodyPr/>
          <a:lstStyle/>
          <a:p>
            <a:pPr eaLnBrk="1" hangingPunct="1"/>
            <a:r>
              <a:rPr lang="de-DE" altLang="de-DE" sz="2200" dirty="0" smtClean="0"/>
              <a:t>The Worked-Example Effect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8126" y="1206500"/>
            <a:ext cx="8636934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4385"/>
              </a:buClr>
              <a:buChar char="•"/>
              <a:defRPr sz="20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4385"/>
              </a:buClr>
              <a:buChar char="–"/>
              <a:defRPr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•"/>
              <a:defRPr sz="16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–"/>
              <a:defRPr sz="14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385"/>
              </a:buClr>
              <a:buChar char="»"/>
              <a:defRPr sz="1200">
                <a:solidFill>
                  <a:srgbClr val="003366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200" kern="0" dirty="0" smtClean="0"/>
              <a:t>Providing </a:t>
            </a:r>
            <a:r>
              <a:rPr lang="de-DE" altLang="de-DE" sz="2200" kern="0" dirty="0" err="1" smtClean="0"/>
              <a:t>worked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examples</a:t>
            </a:r>
            <a:r>
              <a:rPr lang="de-DE" altLang="de-DE" sz="2200" kern="0" dirty="0" smtClean="0"/>
              <a:t> in mathematics:</a:t>
            </a:r>
          </a:p>
          <a:p>
            <a:pPr marL="355600" indent="0" eaLnBrk="1" hangingPunct="1">
              <a:spcBef>
                <a:spcPct val="50000"/>
              </a:spcBef>
              <a:buNone/>
            </a:pPr>
            <a:r>
              <a:rPr lang="de-DE" altLang="de-DE" sz="2200" kern="0" dirty="0" err="1"/>
              <a:t>Often</a:t>
            </a:r>
            <a:r>
              <a:rPr lang="de-DE" altLang="de-DE" sz="2200" kern="0" dirty="0"/>
              <a:t> </a:t>
            </a:r>
            <a:r>
              <a:rPr lang="de-DE" altLang="de-DE" sz="2200" kern="0" dirty="0" err="1"/>
              <a:t>seen</a:t>
            </a:r>
            <a:r>
              <a:rPr lang="de-DE" altLang="de-DE" sz="2200" kern="0" dirty="0"/>
              <a:t> </a:t>
            </a:r>
            <a:r>
              <a:rPr lang="de-DE" altLang="de-DE" sz="2200" kern="0" dirty="0" err="1"/>
              <a:t>as</a:t>
            </a:r>
            <a:r>
              <a:rPr lang="de-DE" altLang="de-DE" sz="2200" kern="0" dirty="0"/>
              <a:t> </a:t>
            </a:r>
            <a:r>
              <a:rPr lang="de-DE" altLang="de-DE" sz="2200" kern="0" dirty="0" smtClean="0"/>
              <a:t>just the </a:t>
            </a:r>
            <a:r>
              <a:rPr lang="de-DE" altLang="de-DE" sz="2200" kern="0" dirty="0" err="1"/>
              <a:t>opposite</a:t>
            </a:r>
            <a:r>
              <a:rPr lang="de-DE" altLang="de-DE" sz="2200" kern="0" dirty="0"/>
              <a:t> of </a:t>
            </a:r>
            <a:r>
              <a:rPr lang="de-DE" altLang="de-DE" sz="2200" kern="0" dirty="0" err="1"/>
              <a:t>self-regulated</a:t>
            </a:r>
            <a:r>
              <a:rPr lang="de-DE" altLang="de-DE" sz="2200" kern="0" dirty="0"/>
              <a:t> </a:t>
            </a:r>
            <a:r>
              <a:rPr lang="de-DE" altLang="de-DE" sz="2200" kern="0" dirty="0" err="1"/>
              <a:t>math</a:t>
            </a:r>
            <a:r>
              <a:rPr lang="de-DE" altLang="de-DE" sz="2200" kern="0" dirty="0"/>
              <a:t> </a:t>
            </a:r>
            <a:r>
              <a:rPr lang="de-DE" altLang="de-DE" sz="2200" kern="0" dirty="0" smtClean="0"/>
              <a:t>learning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200" i="1" kern="0" dirty="0" smtClean="0"/>
              <a:t>Worked-Example Effect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200" kern="0" dirty="0" smtClean="0"/>
              <a:t>Note, </a:t>
            </a:r>
            <a:r>
              <a:rPr lang="de-DE" altLang="de-DE" sz="2200" kern="0" dirty="0" err="1" smtClean="0"/>
              <a:t>however</a:t>
            </a:r>
            <a:r>
              <a:rPr lang="de-DE" altLang="de-DE" sz="2200" kern="0" dirty="0" smtClean="0"/>
              <a:t>, </a:t>
            </a:r>
            <a:r>
              <a:rPr lang="de-DE" altLang="de-DE" sz="2200" kern="0" dirty="0" err="1" smtClean="0"/>
              <a:t>worked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examples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used</a:t>
            </a:r>
            <a:r>
              <a:rPr lang="de-DE" altLang="de-DE" sz="2200" kern="0" dirty="0" smtClean="0"/>
              <a:t> in </a:t>
            </a:r>
            <a:r>
              <a:rPr lang="de-DE" altLang="de-DE" sz="2200" kern="0" dirty="0" err="1" smtClean="0"/>
              <a:t>particular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ways</a:t>
            </a:r>
            <a:endParaRPr lang="de-DE" altLang="de-DE" sz="2200" kern="0" dirty="0" smtClean="0"/>
          </a:p>
          <a:p>
            <a:pPr eaLnBrk="1" hangingPunct="1">
              <a:spcBef>
                <a:spcPct val="50000"/>
              </a:spcBef>
            </a:pPr>
            <a:r>
              <a:rPr lang="de-DE" altLang="de-DE" sz="2200" kern="0" dirty="0" smtClean="0"/>
              <a:t>E.g., all (!) </a:t>
            </a:r>
            <a:r>
              <a:rPr lang="de-DE" altLang="de-DE" sz="2200" kern="0" dirty="0" err="1" smtClean="0"/>
              <a:t>students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are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required</a:t>
            </a:r>
            <a:r>
              <a:rPr lang="de-DE" altLang="de-DE" sz="2200" kern="0" dirty="0" smtClean="0"/>
              <a:t> to </a:t>
            </a:r>
            <a:r>
              <a:rPr lang="de-DE" altLang="de-DE" sz="2200" kern="0" dirty="0" err="1" smtClean="0"/>
              <a:t>explain</a:t>
            </a:r>
            <a:r>
              <a:rPr lang="de-DE" altLang="de-DE" sz="2200" kern="0" dirty="0" smtClean="0"/>
              <a:t> the </a:t>
            </a:r>
            <a:r>
              <a:rPr lang="de-DE" altLang="de-DE" sz="2200" kern="0" dirty="0" err="1" smtClean="0"/>
              <a:t>worked</a:t>
            </a:r>
            <a:r>
              <a:rPr lang="de-DE" altLang="de-DE" sz="2200" kern="0" dirty="0" smtClean="0"/>
              <a:t> </a:t>
            </a:r>
            <a:r>
              <a:rPr lang="de-DE" altLang="de-DE" sz="2200" kern="0" dirty="0" err="1" smtClean="0"/>
              <a:t>examples</a:t>
            </a:r>
            <a:r>
              <a:rPr lang="de-DE" altLang="de-DE" sz="2200" kern="0" dirty="0" smtClean="0"/>
              <a:t> to </a:t>
            </a:r>
            <a:r>
              <a:rPr lang="de-DE" altLang="de-DE" sz="2200" kern="0" dirty="0" err="1" smtClean="0"/>
              <a:t>themselves</a:t>
            </a:r>
            <a:endParaRPr lang="de-DE" altLang="de-DE" sz="2200" kern="0" dirty="0" smtClean="0"/>
          </a:p>
          <a:p>
            <a:pPr marL="355600" indent="0" eaLnBrk="1" hangingPunct="1">
              <a:spcBef>
                <a:spcPct val="50000"/>
              </a:spcBef>
              <a:buNone/>
            </a:pPr>
            <a:endParaRPr lang="de-DE" altLang="de-DE" sz="2200" kern="0" dirty="0" smtClean="0"/>
          </a:p>
          <a:p>
            <a:pPr marL="361950" indent="0" eaLnBrk="1" hangingPunct="1">
              <a:spcBef>
                <a:spcPct val="50000"/>
              </a:spcBef>
              <a:buFontTx/>
              <a:buNone/>
            </a:pPr>
            <a:endParaRPr lang="de-DE" altLang="de-DE" sz="2200" kern="0" dirty="0" smtClean="0"/>
          </a:p>
          <a:p>
            <a:pPr eaLnBrk="1" hangingPunct="1">
              <a:spcBef>
                <a:spcPct val="50000"/>
              </a:spcBef>
            </a:pPr>
            <a:endParaRPr lang="de-DE" altLang="de-DE" sz="2200" kern="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de-DE" altLang="de-DE" sz="2200" kern="0" dirty="0" smtClean="0"/>
          </a:p>
        </p:txBody>
      </p:sp>
    </p:spTree>
    <p:extLst>
      <p:ext uri="{BB962C8B-B14F-4D97-AF65-F5344CB8AC3E}">
        <p14:creationId xmlns:p14="http://schemas.microsoft.com/office/powerpoint/2010/main" val="30867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266849"/>
            <a:ext cx="8005762" cy="461665"/>
          </a:xfrm>
        </p:spPr>
        <p:txBody>
          <a:bodyPr/>
          <a:lstStyle/>
          <a:p>
            <a:r>
              <a:rPr lang="de-DE" altLang="de-DE" sz="2400" dirty="0" smtClean="0"/>
              <a:t>Durkin and Rittle-Johnson (2012)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036638"/>
            <a:ext cx="8798971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8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layout">
  <a:themeElements>
    <a:clrScheme name="uni_layo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_layou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lay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lay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lay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lay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lay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lay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lay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lay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lay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lay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lay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1072</Words>
  <Application>Microsoft Office PowerPoint</Application>
  <PresentationFormat>Bildschirmpräsentation (4:3)</PresentationFormat>
  <Paragraphs>257</Paragraphs>
  <Slides>33</Slides>
  <Notes>33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Verdana</vt:lpstr>
      <vt:lpstr>uni_layout</vt:lpstr>
      <vt:lpstr>Diagramm</vt:lpstr>
      <vt:lpstr>Learning Arrangements with  High External Regulation:   Why Fostering Learners' Self-regulation is of Special Importance </vt:lpstr>
      <vt:lpstr>What is Meant by Self-Regulation?</vt:lpstr>
      <vt:lpstr>External Regulation, Prompted Self-Regulation, and Self-Regulation</vt:lpstr>
      <vt:lpstr>Assumed Fit Between Modes of Regulation</vt:lpstr>
      <vt:lpstr>Learning is best when …</vt:lpstr>
      <vt:lpstr>The Central Claim of This Talk: Learning is best when …</vt:lpstr>
      <vt:lpstr>The Central Claim of This Talk: Learning is best when …</vt:lpstr>
      <vt:lpstr>The Worked-Example Effect</vt:lpstr>
      <vt:lpstr>Durkin and Rittle-Johnson (2012)</vt:lpstr>
      <vt:lpstr>The Central Claim of This Talk: Learning is best when …</vt:lpstr>
      <vt:lpstr>Berthold, Renkl, and colleagues (2009, 2010, etc.)</vt:lpstr>
      <vt:lpstr>Berthold, Renkl, and colleagues (2009, 2010, etc.)</vt:lpstr>
      <vt:lpstr>Two Generally Important Reasons why Substantial Self-Regulation is Always Required </vt:lpstr>
      <vt:lpstr>Two Generally Important Reasons why Substantial Self-Regulation is Always Required </vt:lpstr>
      <vt:lpstr>Two Studies and Their Findings</vt:lpstr>
      <vt:lpstr>The Problem Addressed by  Berthold and Renkl (2010)</vt:lpstr>
      <vt:lpstr>Prompting by Follow-up Questions and  Active Integrating Demands</vt:lpstr>
      <vt:lpstr>PowerPoint-Präsentation</vt:lpstr>
      <vt:lpstr>PowerPoint-Präsentation</vt:lpstr>
      <vt:lpstr>What Does This Study Tell?</vt:lpstr>
      <vt:lpstr>The Problem Addressed by Schwonke et al. (2013; including Vincent Aleven)</vt:lpstr>
      <vt:lpstr>Cognitive Tutor Interface (in some cases)</vt:lpstr>
      <vt:lpstr>Cognitive Tutor Interface (in some cases)</vt:lpstr>
      <vt:lpstr>Cognitive Tutor Interface (in some cases)</vt:lpstr>
      <vt:lpstr>Cue Card for Cognitive Tutor</vt:lpstr>
      <vt:lpstr>Cue Card for  Cognitive Tutor</vt:lpstr>
      <vt:lpstr>Cue Card for  Cognitive Tutor</vt:lpstr>
      <vt:lpstr>Cue Card for  Cognitive Tutor</vt:lpstr>
      <vt:lpstr>PowerPoint-Präsentation</vt:lpstr>
      <vt:lpstr>Effects of Cue Cards on Learning Outcomes</vt:lpstr>
      <vt:lpstr>What Does This Study Tell?</vt:lpstr>
      <vt:lpstr>The Take-Home Message </vt:lpstr>
      <vt:lpstr>Danke fürs Zuhören  Und Danke fürs Mit-, Nach- und Querdenken  (Deutschlandfunk, "Tag für Tag")   Roughly translates into:  Thanks for listening! And thanks  for thinking for yourself,  for reflecting, and  for critically evaluating my arguments!  </vt:lpstr>
    </vt:vector>
  </TitlesOfParts>
  <Company>Universität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Pädagogische Psychologie</dc:title>
  <dc:subject>Einführung</dc:subject>
  <dc:creator>Daniel Bodemer</dc:creator>
  <cp:lastModifiedBy>Alexander Renkl</cp:lastModifiedBy>
  <cp:revision>1177</cp:revision>
  <cp:lastPrinted>2014-06-20T10:53:48Z</cp:lastPrinted>
  <dcterms:created xsi:type="dcterms:W3CDTF">2008-10-09T10:31:16Z</dcterms:created>
  <dcterms:modified xsi:type="dcterms:W3CDTF">2017-10-24T14:49:43Z</dcterms:modified>
</cp:coreProperties>
</file>