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345" r:id="rId12"/>
    <p:sldId id="415" r:id="rId13"/>
    <p:sldId id="412" r:id="rId14"/>
    <p:sldId id="416" r:id="rId15"/>
    <p:sldId id="413" r:id="rId16"/>
    <p:sldId id="420" r:id="rId17"/>
    <p:sldId id="417" r:id="rId18"/>
    <p:sldId id="314" r:id="rId19"/>
    <p:sldId id="386" r:id="rId20"/>
    <p:sldId id="387" r:id="rId21"/>
    <p:sldId id="418" r:id="rId22"/>
    <p:sldId id="419" r:id="rId23"/>
    <p:sldId id="410" r:id="rId24"/>
    <p:sldId id="411" r:id="rId2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1C3D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orient="horz" pos="3544">
          <p15:clr>
            <a:srgbClr val="A4A3A4"/>
          </p15:clr>
        </p15:guide>
        <p15:guide id="3" orient="horz" pos="1340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pos="2064">
          <p15:clr>
            <a:srgbClr val="A4A3A4"/>
          </p15:clr>
        </p15:guide>
        <p15:guide id="6" pos="192">
          <p15:clr>
            <a:srgbClr val="A4A3A4"/>
          </p15:clr>
        </p15:guide>
        <p15:guide id="7" pos="5568">
          <p15:clr>
            <a:srgbClr val="A4A3A4"/>
          </p15:clr>
        </p15:guide>
        <p15:guide id="8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D4D4D"/>
    <a:srgbClr val="333333"/>
    <a:srgbClr val="292929"/>
    <a:srgbClr val="00A2DB"/>
    <a:srgbClr val="FFFFFF"/>
    <a:srgbClr val="000000"/>
    <a:srgbClr val="001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8" autoAdjust="0"/>
    <p:restoredTop sz="90929"/>
  </p:normalViewPr>
  <p:slideViewPr>
    <p:cSldViewPr snapToGrid="0">
      <p:cViewPr varScale="1">
        <p:scale>
          <a:sx n="74" d="100"/>
          <a:sy n="74" d="100"/>
        </p:scale>
        <p:origin x="-1566" y="-90"/>
      </p:cViewPr>
      <p:guideLst>
        <p:guide orient="horz" pos="2112"/>
        <p:guide orient="horz" pos="3544"/>
        <p:guide orient="horz" pos="1340"/>
        <p:guide orient="horz" pos="2592"/>
        <p:guide pos="2064"/>
        <p:guide pos="192"/>
        <p:guide pos="556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1EDAC9B5-4562-4D4C-A8E4-2E2273A036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A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145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14400"/>
            <a:ext cx="61912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914400"/>
            <a:ext cx="8458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05000"/>
            <a:ext cx="8458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ltGray">
          <a:xfrm>
            <a:off x="395288" y="6237288"/>
            <a:ext cx="84963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300">
                <a:solidFill>
                  <a:schemeClr val="bg1"/>
                </a:solidFill>
              </a:rPr>
              <a:t>FHML – Dept. of Educational Development and Research – School of Health Professions Education  </a:t>
            </a:r>
            <a:endParaRPr lang="en-US" sz="13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1C3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1C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C3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C3D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C3D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1C3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%20taakselectie.asf" TargetMode="External"/><Relationship Id="rId2" Type="http://schemas.openxmlformats.org/officeDocument/2006/relationships/hyperlink" Target="3%20assessment.as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hyperlink" Target="4%20planning.asf" TargetMode="External"/><Relationship Id="rId4" Type="http://schemas.openxmlformats.org/officeDocument/2006/relationships/hyperlink" Target="2%20uitvoering.as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ews.bbc.co.uk/2/hi/science/nature/4443854.s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ointsincase.com/blog/uploaded_images/training_wheels-74850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ltGray">
          <a:xfrm>
            <a:off x="468313" y="1844675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nl-NL" sz="3600" b="1" dirty="0">
                <a:solidFill>
                  <a:srgbClr val="FFFFFF"/>
                </a:solidFill>
              </a:rPr>
              <a:t>Ondersteunen van Zelfregulatie</a:t>
            </a:r>
          </a:p>
          <a:p>
            <a:r>
              <a:rPr lang="nl-NL" sz="2400" b="1" dirty="0">
                <a:solidFill>
                  <a:srgbClr val="FFFFFF"/>
                </a:solidFill>
              </a:rPr>
              <a:t>Introductie op het NRO project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ltGray">
          <a:xfrm>
            <a:off x="457200" y="3163640"/>
            <a:ext cx="822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dirty="0">
                <a:solidFill>
                  <a:srgbClr val="FFFFFF"/>
                </a:solidFill>
              </a:rPr>
              <a:t>Jeroen van Merriënboer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483927"/>
            <a:ext cx="9144000" cy="3740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/>
              <a:t>Conferentie Zelfregulatie – Afsluiting NRO project – Heerlen, 27 oktober 2017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1C3D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reeform 5"/>
          <p:cNvSpPr>
            <a:spLocks/>
          </p:cNvSpPr>
          <p:nvPr/>
        </p:nvSpPr>
        <p:spPr bwMode="auto">
          <a:xfrm>
            <a:off x="1420813" y="2806700"/>
            <a:ext cx="501650" cy="390525"/>
          </a:xfrm>
          <a:custGeom>
            <a:avLst/>
            <a:gdLst>
              <a:gd name="T0" fmla="*/ 81 w 529"/>
              <a:gd name="T1" fmla="*/ 0 h 412"/>
              <a:gd name="T2" fmla="*/ 55 w 529"/>
              <a:gd name="T3" fmla="*/ 34 h 412"/>
              <a:gd name="T4" fmla="*/ 33 w 529"/>
              <a:gd name="T5" fmla="*/ 64 h 412"/>
              <a:gd name="T6" fmla="*/ 19 w 529"/>
              <a:gd name="T7" fmla="*/ 94 h 412"/>
              <a:gd name="T8" fmla="*/ 7 w 529"/>
              <a:gd name="T9" fmla="*/ 134 h 412"/>
              <a:gd name="T10" fmla="*/ 7 w 529"/>
              <a:gd name="T11" fmla="*/ 196 h 412"/>
              <a:gd name="T12" fmla="*/ 21 w 529"/>
              <a:gd name="T13" fmla="*/ 236 h 412"/>
              <a:gd name="T14" fmla="*/ 31 w 529"/>
              <a:gd name="T15" fmla="*/ 272 h 412"/>
              <a:gd name="T16" fmla="*/ 69 w 529"/>
              <a:gd name="T17" fmla="*/ 318 h 412"/>
              <a:gd name="T18" fmla="*/ 89 w 529"/>
              <a:gd name="T19" fmla="*/ 340 h 412"/>
              <a:gd name="T20" fmla="*/ 113 w 529"/>
              <a:gd name="T21" fmla="*/ 360 h 412"/>
              <a:gd name="T22" fmla="*/ 125 w 529"/>
              <a:gd name="T23" fmla="*/ 368 h 412"/>
              <a:gd name="T24" fmla="*/ 253 w 529"/>
              <a:gd name="T25" fmla="*/ 412 h 412"/>
              <a:gd name="T26" fmla="*/ 311 w 529"/>
              <a:gd name="T27" fmla="*/ 404 h 412"/>
              <a:gd name="T28" fmla="*/ 409 w 529"/>
              <a:gd name="T29" fmla="*/ 374 h 412"/>
              <a:gd name="T30" fmla="*/ 455 w 529"/>
              <a:gd name="T31" fmla="*/ 336 h 412"/>
              <a:gd name="T32" fmla="*/ 513 w 529"/>
              <a:gd name="T33" fmla="*/ 250 h 412"/>
              <a:gd name="T34" fmla="*/ 529 w 529"/>
              <a:gd name="T35" fmla="*/ 188 h 412"/>
              <a:gd name="T36" fmla="*/ 503 w 529"/>
              <a:gd name="T37" fmla="*/ 60 h 412"/>
              <a:gd name="T38" fmla="*/ 487 w 529"/>
              <a:gd name="T39" fmla="*/ 22 h 412"/>
              <a:gd name="T40" fmla="*/ 471 w 529"/>
              <a:gd name="T41" fmla="*/ 12 h 412"/>
              <a:gd name="T42" fmla="*/ 155 w 529"/>
              <a:gd name="T43" fmla="*/ 0 h 412"/>
              <a:gd name="T44" fmla="*/ 81 w 529"/>
              <a:gd name="T45" fmla="*/ 0 h 4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9"/>
              <a:gd name="T70" fmla="*/ 0 h 412"/>
              <a:gd name="T71" fmla="*/ 529 w 529"/>
              <a:gd name="T72" fmla="*/ 412 h 4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9" h="412">
                <a:moveTo>
                  <a:pt x="81" y="0"/>
                </a:moveTo>
                <a:cubicBezTo>
                  <a:pt x="69" y="8"/>
                  <a:pt x="63" y="22"/>
                  <a:pt x="55" y="34"/>
                </a:cubicBezTo>
                <a:cubicBezTo>
                  <a:pt x="49" y="43"/>
                  <a:pt x="37" y="53"/>
                  <a:pt x="33" y="64"/>
                </a:cubicBezTo>
                <a:cubicBezTo>
                  <a:pt x="28" y="78"/>
                  <a:pt x="27" y="82"/>
                  <a:pt x="19" y="94"/>
                </a:cubicBezTo>
                <a:cubicBezTo>
                  <a:pt x="12" y="105"/>
                  <a:pt x="11" y="122"/>
                  <a:pt x="7" y="134"/>
                </a:cubicBezTo>
                <a:cubicBezTo>
                  <a:pt x="4" y="155"/>
                  <a:pt x="0" y="175"/>
                  <a:pt x="7" y="196"/>
                </a:cubicBezTo>
                <a:cubicBezTo>
                  <a:pt x="9" y="213"/>
                  <a:pt x="14" y="221"/>
                  <a:pt x="21" y="236"/>
                </a:cubicBezTo>
                <a:cubicBezTo>
                  <a:pt x="26" y="246"/>
                  <a:pt x="27" y="261"/>
                  <a:pt x="31" y="272"/>
                </a:cubicBezTo>
                <a:cubicBezTo>
                  <a:pt x="37" y="289"/>
                  <a:pt x="54" y="308"/>
                  <a:pt x="69" y="318"/>
                </a:cubicBezTo>
                <a:cubicBezTo>
                  <a:pt x="74" y="326"/>
                  <a:pt x="81" y="335"/>
                  <a:pt x="89" y="340"/>
                </a:cubicBezTo>
                <a:cubicBezTo>
                  <a:pt x="96" y="350"/>
                  <a:pt x="103" y="354"/>
                  <a:pt x="113" y="360"/>
                </a:cubicBezTo>
                <a:cubicBezTo>
                  <a:pt x="117" y="362"/>
                  <a:pt x="125" y="368"/>
                  <a:pt x="125" y="368"/>
                </a:cubicBezTo>
                <a:cubicBezTo>
                  <a:pt x="147" y="401"/>
                  <a:pt x="218" y="405"/>
                  <a:pt x="253" y="412"/>
                </a:cubicBezTo>
                <a:cubicBezTo>
                  <a:pt x="273" y="410"/>
                  <a:pt x="291" y="406"/>
                  <a:pt x="311" y="404"/>
                </a:cubicBezTo>
                <a:cubicBezTo>
                  <a:pt x="355" y="393"/>
                  <a:pt x="369" y="396"/>
                  <a:pt x="409" y="374"/>
                </a:cubicBezTo>
                <a:cubicBezTo>
                  <a:pt x="426" y="364"/>
                  <a:pt x="438" y="342"/>
                  <a:pt x="455" y="336"/>
                </a:cubicBezTo>
                <a:cubicBezTo>
                  <a:pt x="481" y="310"/>
                  <a:pt x="498" y="284"/>
                  <a:pt x="513" y="250"/>
                </a:cubicBezTo>
                <a:cubicBezTo>
                  <a:pt x="522" y="230"/>
                  <a:pt x="522" y="208"/>
                  <a:pt x="529" y="188"/>
                </a:cubicBezTo>
                <a:cubicBezTo>
                  <a:pt x="527" y="150"/>
                  <a:pt x="525" y="94"/>
                  <a:pt x="503" y="60"/>
                </a:cubicBezTo>
                <a:cubicBezTo>
                  <a:pt x="500" y="47"/>
                  <a:pt x="493" y="34"/>
                  <a:pt x="487" y="22"/>
                </a:cubicBezTo>
                <a:cubicBezTo>
                  <a:pt x="484" y="16"/>
                  <a:pt x="471" y="12"/>
                  <a:pt x="471" y="12"/>
                </a:cubicBezTo>
                <a:cubicBezTo>
                  <a:pt x="369" y="20"/>
                  <a:pt x="257" y="3"/>
                  <a:pt x="155" y="0"/>
                </a:cubicBezTo>
                <a:cubicBezTo>
                  <a:pt x="92" y="2"/>
                  <a:pt x="116" y="4"/>
                  <a:pt x="81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7"/>
          <p:cNvSpPr>
            <a:spLocks/>
          </p:cNvSpPr>
          <p:nvPr/>
        </p:nvSpPr>
        <p:spPr bwMode="auto">
          <a:xfrm>
            <a:off x="2020888" y="2962275"/>
            <a:ext cx="492125" cy="230188"/>
          </a:xfrm>
          <a:custGeom>
            <a:avLst/>
            <a:gdLst>
              <a:gd name="T0" fmla="*/ 0 w 522"/>
              <a:gd name="T1" fmla="*/ 12 h 242"/>
              <a:gd name="T2" fmla="*/ 22 w 522"/>
              <a:gd name="T3" fmla="*/ 84 h 242"/>
              <a:gd name="T4" fmla="*/ 40 w 522"/>
              <a:gd name="T5" fmla="*/ 126 h 242"/>
              <a:gd name="T6" fmla="*/ 64 w 522"/>
              <a:gd name="T7" fmla="*/ 160 h 242"/>
              <a:gd name="T8" fmla="*/ 108 w 522"/>
              <a:gd name="T9" fmla="*/ 196 h 242"/>
              <a:gd name="T10" fmla="*/ 240 w 522"/>
              <a:gd name="T11" fmla="*/ 242 h 242"/>
              <a:gd name="T12" fmla="*/ 324 w 522"/>
              <a:gd name="T13" fmla="*/ 234 h 242"/>
              <a:gd name="T14" fmla="*/ 372 w 522"/>
              <a:gd name="T15" fmla="*/ 220 h 242"/>
              <a:gd name="T16" fmla="*/ 404 w 522"/>
              <a:gd name="T17" fmla="*/ 206 h 242"/>
              <a:gd name="T18" fmla="*/ 452 w 522"/>
              <a:gd name="T19" fmla="*/ 166 h 242"/>
              <a:gd name="T20" fmla="*/ 484 w 522"/>
              <a:gd name="T21" fmla="*/ 116 h 242"/>
              <a:gd name="T22" fmla="*/ 506 w 522"/>
              <a:gd name="T23" fmla="*/ 80 h 242"/>
              <a:gd name="T24" fmla="*/ 512 w 522"/>
              <a:gd name="T25" fmla="*/ 62 h 242"/>
              <a:gd name="T26" fmla="*/ 514 w 522"/>
              <a:gd name="T27" fmla="*/ 56 h 242"/>
              <a:gd name="T28" fmla="*/ 516 w 522"/>
              <a:gd name="T29" fmla="*/ 18 h 242"/>
              <a:gd name="T30" fmla="*/ 492 w 522"/>
              <a:gd name="T31" fmla="*/ 20 h 242"/>
              <a:gd name="T32" fmla="*/ 480 w 522"/>
              <a:gd name="T33" fmla="*/ 24 h 242"/>
              <a:gd name="T34" fmla="*/ 220 w 522"/>
              <a:gd name="T35" fmla="*/ 18 h 242"/>
              <a:gd name="T36" fmla="*/ 76 w 522"/>
              <a:gd name="T37" fmla="*/ 14 h 242"/>
              <a:gd name="T38" fmla="*/ 0 w 522"/>
              <a:gd name="T39" fmla="*/ 12 h 2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2"/>
              <a:gd name="T61" fmla="*/ 0 h 242"/>
              <a:gd name="T62" fmla="*/ 522 w 522"/>
              <a:gd name="T63" fmla="*/ 242 h 2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2" h="242">
                <a:moveTo>
                  <a:pt x="0" y="12"/>
                </a:moveTo>
                <a:cubicBezTo>
                  <a:pt x="4" y="37"/>
                  <a:pt x="12" y="61"/>
                  <a:pt x="22" y="84"/>
                </a:cubicBezTo>
                <a:cubicBezTo>
                  <a:pt x="28" y="98"/>
                  <a:pt x="29" y="115"/>
                  <a:pt x="40" y="126"/>
                </a:cubicBezTo>
                <a:cubicBezTo>
                  <a:pt x="44" y="138"/>
                  <a:pt x="53" y="153"/>
                  <a:pt x="64" y="160"/>
                </a:cubicBezTo>
                <a:cubicBezTo>
                  <a:pt x="78" y="181"/>
                  <a:pt x="93" y="181"/>
                  <a:pt x="108" y="196"/>
                </a:cubicBezTo>
                <a:cubicBezTo>
                  <a:pt x="140" y="228"/>
                  <a:pt x="197" y="236"/>
                  <a:pt x="240" y="242"/>
                </a:cubicBezTo>
                <a:cubicBezTo>
                  <a:pt x="268" y="240"/>
                  <a:pt x="296" y="236"/>
                  <a:pt x="324" y="234"/>
                </a:cubicBezTo>
                <a:cubicBezTo>
                  <a:pt x="339" y="229"/>
                  <a:pt x="359" y="229"/>
                  <a:pt x="372" y="220"/>
                </a:cubicBezTo>
                <a:cubicBezTo>
                  <a:pt x="381" y="214"/>
                  <a:pt x="394" y="209"/>
                  <a:pt x="404" y="206"/>
                </a:cubicBezTo>
                <a:cubicBezTo>
                  <a:pt x="418" y="192"/>
                  <a:pt x="439" y="182"/>
                  <a:pt x="452" y="166"/>
                </a:cubicBezTo>
                <a:cubicBezTo>
                  <a:pt x="465" y="150"/>
                  <a:pt x="474" y="133"/>
                  <a:pt x="484" y="116"/>
                </a:cubicBezTo>
                <a:cubicBezTo>
                  <a:pt x="491" y="104"/>
                  <a:pt x="500" y="93"/>
                  <a:pt x="506" y="80"/>
                </a:cubicBezTo>
                <a:cubicBezTo>
                  <a:pt x="506" y="80"/>
                  <a:pt x="511" y="65"/>
                  <a:pt x="512" y="62"/>
                </a:cubicBezTo>
                <a:cubicBezTo>
                  <a:pt x="513" y="60"/>
                  <a:pt x="514" y="56"/>
                  <a:pt x="514" y="56"/>
                </a:cubicBezTo>
                <a:cubicBezTo>
                  <a:pt x="518" y="22"/>
                  <a:pt x="521" y="34"/>
                  <a:pt x="516" y="18"/>
                </a:cubicBezTo>
                <a:cubicBezTo>
                  <a:pt x="522" y="0"/>
                  <a:pt x="498" y="18"/>
                  <a:pt x="492" y="20"/>
                </a:cubicBezTo>
                <a:cubicBezTo>
                  <a:pt x="488" y="22"/>
                  <a:pt x="480" y="24"/>
                  <a:pt x="480" y="24"/>
                </a:cubicBezTo>
                <a:cubicBezTo>
                  <a:pt x="393" y="18"/>
                  <a:pt x="308" y="19"/>
                  <a:pt x="220" y="18"/>
                </a:cubicBezTo>
                <a:cubicBezTo>
                  <a:pt x="171" y="20"/>
                  <a:pt x="125" y="16"/>
                  <a:pt x="76" y="14"/>
                </a:cubicBezTo>
                <a:cubicBezTo>
                  <a:pt x="69" y="14"/>
                  <a:pt x="0" y="22"/>
                  <a:pt x="0" y="12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8"/>
          <p:cNvSpPr>
            <a:spLocks/>
          </p:cNvSpPr>
          <p:nvPr/>
        </p:nvSpPr>
        <p:spPr bwMode="auto">
          <a:xfrm>
            <a:off x="4757738" y="3054350"/>
            <a:ext cx="458787" cy="139700"/>
          </a:xfrm>
          <a:custGeom>
            <a:avLst/>
            <a:gdLst>
              <a:gd name="T0" fmla="*/ 0 w 482"/>
              <a:gd name="T1" fmla="*/ 3 h 147"/>
              <a:gd name="T2" fmla="*/ 20 w 482"/>
              <a:gd name="T3" fmla="*/ 25 h 147"/>
              <a:gd name="T4" fmla="*/ 32 w 482"/>
              <a:gd name="T5" fmla="*/ 41 h 147"/>
              <a:gd name="T6" fmla="*/ 46 w 482"/>
              <a:gd name="T7" fmla="*/ 57 h 147"/>
              <a:gd name="T8" fmla="*/ 68 w 482"/>
              <a:gd name="T9" fmla="*/ 77 h 147"/>
              <a:gd name="T10" fmla="*/ 94 w 482"/>
              <a:gd name="T11" fmla="*/ 99 h 147"/>
              <a:gd name="T12" fmla="*/ 130 w 482"/>
              <a:gd name="T13" fmla="*/ 123 h 147"/>
              <a:gd name="T14" fmla="*/ 180 w 482"/>
              <a:gd name="T15" fmla="*/ 137 h 147"/>
              <a:gd name="T16" fmla="*/ 210 w 482"/>
              <a:gd name="T17" fmla="*/ 143 h 147"/>
              <a:gd name="T18" fmla="*/ 230 w 482"/>
              <a:gd name="T19" fmla="*/ 147 h 147"/>
              <a:gd name="T20" fmla="*/ 292 w 482"/>
              <a:gd name="T21" fmla="*/ 141 h 147"/>
              <a:gd name="T22" fmla="*/ 328 w 482"/>
              <a:gd name="T23" fmla="*/ 135 h 147"/>
              <a:gd name="T24" fmla="*/ 370 w 482"/>
              <a:gd name="T25" fmla="*/ 117 h 147"/>
              <a:gd name="T26" fmla="*/ 400 w 482"/>
              <a:gd name="T27" fmla="*/ 97 h 147"/>
              <a:gd name="T28" fmla="*/ 446 w 482"/>
              <a:gd name="T29" fmla="*/ 55 h 147"/>
              <a:gd name="T30" fmla="*/ 460 w 482"/>
              <a:gd name="T31" fmla="*/ 37 h 147"/>
              <a:gd name="T32" fmla="*/ 476 w 482"/>
              <a:gd name="T33" fmla="*/ 1 h 147"/>
              <a:gd name="T34" fmla="*/ 408 w 482"/>
              <a:gd name="T35" fmla="*/ 13 h 147"/>
              <a:gd name="T36" fmla="*/ 264 w 482"/>
              <a:gd name="T37" fmla="*/ 7 h 147"/>
              <a:gd name="T38" fmla="*/ 0 w 482"/>
              <a:gd name="T39" fmla="*/ 3 h 1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2"/>
              <a:gd name="T61" fmla="*/ 0 h 147"/>
              <a:gd name="T62" fmla="*/ 482 w 482"/>
              <a:gd name="T63" fmla="*/ 147 h 1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2" h="147">
                <a:moveTo>
                  <a:pt x="0" y="3"/>
                </a:moveTo>
                <a:cubicBezTo>
                  <a:pt x="7" y="13"/>
                  <a:pt x="10" y="18"/>
                  <a:pt x="20" y="25"/>
                </a:cubicBezTo>
                <a:cubicBezTo>
                  <a:pt x="23" y="33"/>
                  <a:pt x="25" y="36"/>
                  <a:pt x="32" y="41"/>
                </a:cubicBezTo>
                <a:cubicBezTo>
                  <a:pt x="41" y="55"/>
                  <a:pt x="36" y="50"/>
                  <a:pt x="46" y="57"/>
                </a:cubicBezTo>
                <a:cubicBezTo>
                  <a:pt x="51" y="65"/>
                  <a:pt x="60" y="72"/>
                  <a:pt x="68" y="77"/>
                </a:cubicBezTo>
                <a:cubicBezTo>
                  <a:pt x="72" y="88"/>
                  <a:pt x="84" y="94"/>
                  <a:pt x="94" y="99"/>
                </a:cubicBezTo>
                <a:cubicBezTo>
                  <a:pt x="106" y="105"/>
                  <a:pt x="119" y="116"/>
                  <a:pt x="130" y="123"/>
                </a:cubicBezTo>
                <a:cubicBezTo>
                  <a:pt x="143" y="132"/>
                  <a:pt x="165" y="134"/>
                  <a:pt x="180" y="137"/>
                </a:cubicBezTo>
                <a:cubicBezTo>
                  <a:pt x="180" y="137"/>
                  <a:pt x="205" y="142"/>
                  <a:pt x="210" y="143"/>
                </a:cubicBezTo>
                <a:cubicBezTo>
                  <a:pt x="217" y="144"/>
                  <a:pt x="230" y="147"/>
                  <a:pt x="230" y="147"/>
                </a:cubicBezTo>
                <a:cubicBezTo>
                  <a:pt x="251" y="145"/>
                  <a:pt x="271" y="143"/>
                  <a:pt x="292" y="141"/>
                </a:cubicBezTo>
                <a:cubicBezTo>
                  <a:pt x="304" y="139"/>
                  <a:pt x="316" y="137"/>
                  <a:pt x="328" y="135"/>
                </a:cubicBezTo>
                <a:cubicBezTo>
                  <a:pt x="343" y="130"/>
                  <a:pt x="355" y="122"/>
                  <a:pt x="370" y="117"/>
                </a:cubicBezTo>
                <a:cubicBezTo>
                  <a:pt x="382" y="113"/>
                  <a:pt x="388" y="101"/>
                  <a:pt x="400" y="97"/>
                </a:cubicBezTo>
                <a:cubicBezTo>
                  <a:pt x="415" y="82"/>
                  <a:pt x="428" y="67"/>
                  <a:pt x="446" y="55"/>
                </a:cubicBezTo>
                <a:cubicBezTo>
                  <a:pt x="456" y="41"/>
                  <a:pt x="451" y="46"/>
                  <a:pt x="460" y="37"/>
                </a:cubicBezTo>
                <a:cubicBezTo>
                  <a:pt x="462" y="32"/>
                  <a:pt x="482" y="0"/>
                  <a:pt x="476" y="1"/>
                </a:cubicBezTo>
                <a:cubicBezTo>
                  <a:pt x="453" y="6"/>
                  <a:pt x="431" y="10"/>
                  <a:pt x="408" y="13"/>
                </a:cubicBezTo>
                <a:cubicBezTo>
                  <a:pt x="360" y="11"/>
                  <a:pt x="312" y="10"/>
                  <a:pt x="264" y="7"/>
                </a:cubicBezTo>
                <a:cubicBezTo>
                  <a:pt x="175" y="9"/>
                  <a:pt x="88" y="6"/>
                  <a:pt x="0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Freeform 9"/>
          <p:cNvSpPr>
            <a:spLocks/>
          </p:cNvSpPr>
          <p:nvPr/>
        </p:nvSpPr>
        <p:spPr bwMode="auto">
          <a:xfrm>
            <a:off x="3552825" y="2795588"/>
            <a:ext cx="493713" cy="396875"/>
          </a:xfrm>
          <a:custGeom>
            <a:avLst/>
            <a:gdLst>
              <a:gd name="T0" fmla="*/ 92 w 521"/>
              <a:gd name="T1" fmla="*/ 1 h 417"/>
              <a:gd name="T2" fmla="*/ 74 w 521"/>
              <a:gd name="T3" fmla="*/ 11 h 417"/>
              <a:gd name="T4" fmla="*/ 54 w 521"/>
              <a:gd name="T5" fmla="*/ 33 h 417"/>
              <a:gd name="T6" fmla="*/ 18 w 521"/>
              <a:gd name="T7" fmla="*/ 93 h 417"/>
              <a:gd name="T8" fmla="*/ 6 w 521"/>
              <a:gd name="T9" fmla="*/ 123 h 417"/>
              <a:gd name="T10" fmla="*/ 0 w 521"/>
              <a:gd name="T11" fmla="*/ 141 h 417"/>
              <a:gd name="T12" fmla="*/ 8 w 521"/>
              <a:gd name="T13" fmla="*/ 239 h 417"/>
              <a:gd name="T14" fmla="*/ 28 w 521"/>
              <a:gd name="T15" fmla="*/ 275 h 417"/>
              <a:gd name="T16" fmla="*/ 66 w 521"/>
              <a:gd name="T17" fmla="*/ 333 h 417"/>
              <a:gd name="T18" fmla="*/ 82 w 521"/>
              <a:gd name="T19" fmla="*/ 347 h 417"/>
              <a:gd name="T20" fmla="*/ 88 w 521"/>
              <a:gd name="T21" fmla="*/ 351 h 417"/>
              <a:gd name="T22" fmla="*/ 122 w 521"/>
              <a:gd name="T23" fmla="*/ 377 h 417"/>
              <a:gd name="T24" fmla="*/ 256 w 521"/>
              <a:gd name="T25" fmla="*/ 417 h 417"/>
              <a:gd name="T26" fmla="*/ 368 w 521"/>
              <a:gd name="T27" fmla="*/ 397 h 417"/>
              <a:gd name="T28" fmla="*/ 468 w 521"/>
              <a:gd name="T29" fmla="*/ 325 h 417"/>
              <a:gd name="T30" fmla="*/ 476 w 521"/>
              <a:gd name="T31" fmla="*/ 315 h 417"/>
              <a:gd name="T32" fmla="*/ 494 w 521"/>
              <a:gd name="T33" fmla="*/ 285 h 417"/>
              <a:gd name="T34" fmla="*/ 518 w 521"/>
              <a:gd name="T35" fmla="*/ 231 h 417"/>
              <a:gd name="T36" fmla="*/ 516 w 521"/>
              <a:gd name="T37" fmla="*/ 211 h 417"/>
              <a:gd name="T38" fmla="*/ 518 w 521"/>
              <a:gd name="T39" fmla="*/ 187 h 417"/>
              <a:gd name="T40" fmla="*/ 452 w 521"/>
              <a:gd name="T41" fmla="*/ 15 h 417"/>
              <a:gd name="T42" fmla="*/ 388 w 521"/>
              <a:gd name="T43" fmla="*/ 3 h 417"/>
              <a:gd name="T44" fmla="*/ 138 w 521"/>
              <a:gd name="T45" fmla="*/ 3 h 417"/>
              <a:gd name="T46" fmla="*/ 92 w 521"/>
              <a:gd name="T47" fmla="*/ 1 h 4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1"/>
              <a:gd name="T73" fmla="*/ 0 h 417"/>
              <a:gd name="T74" fmla="*/ 521 w 521"/>
              <a:gd name="T75" fmla="*/ 417 h 4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1" h="417">
                <a:moveTo>
                  <a:pt x="92" y="1"/>
                </a:moveTo>
                <a:cubicBezTo>
                  <a:pt x="85" y="3"/>
                  <a:pt x="74" y="11"/>
                  <a:pt x="74" y="11"/>
                </a:cubicBezTo>
                <a:cubicBezTo>
                  <a:pt x="68" y="19"/>
                  <a:pt x="60" y="25"/>
                  <a:pt x="54" y="33"/>
                </a:cubicBezTo>
                <a:cubicBezTo>
                  <a:pt x="40" y="51"/>
                  <a:pt x="27" y="73"/>
                  <a:pt x="18" y="93"/>
                </a:cubicBezTo>
                <a:cubicBezTo>
                  <a:pt x="14" y="102"/>
                  <a:pt x="9" y="113"/>
                  <a:pt x="6" y="123"/>
                </a:cubicBezTo>
                <a:cubicBezTo>
                  <a:pt x="4" y="129"/>
                  <a:pt x="0" y="141"/>
                  <a:pt x="0" y="141"/>
                </a:cubicBezTo>
                <a:cubicBezTo>
                  <a:pt x="4" y="173"/>
                  <a:pt x="1" y="208"/>
                  <a:pt x="8" y="239"/>
                </a:cubicBezTo>
                <a:cubicBezTo>
                  <a:pt x="11" y="252"/>
                  <a:pt x="23" y="263"/>
                  <a:pt x="28" y="275"/>
                </a:cubicBezTo>
                <a:cubicBezTo>
                  <a:pt x="37" y="296"/>
                  <a:pt x="46" y="320"/>
                  <a:pt x="66" y="333"/>
                </a:cubicBezTo>
                <a:cubicBezTo>
                  <a:pt x="73" y="343"/>
                  <a:pt x="68" y="338"/>
                  <a:pt x="82" y="347"/>
                </a:cubicBezTo>
                <a:cubicBezTo>
                  <a:pt x="84" y="348"/>
                  <a:pt x="88" y="351"/>
                  <a:pt x="88" y="351"/>
                </a:cubicBezTo>
                <a:cubicBezTo>
                  <a:pt x="96" y="363"/>
                  <a:pt x="110" y="369"/>
                  <a:pt x="122" y="377"/>
                </a:cubicBezTo>
                <a:cubicBezTo>
                  <a:pt x="161" y="403"/>
                  <a:pt x="211" y="409"/>
                  <a:pt x="256" y="417"/>
                </a:cubicBezTo>
                <a:cubicBezTo>
                  <a:pt x="293" y="414"/>
                  <a:pt x="333" y="409"/>
                  <a:pt x="368" y="397"/>
                </a:cubicBezTo>
                <a:cubicBezTo>
                  <a:pt x="400" y="386"/>
                  <a:pt x="444" y="349"/>
                  <a:pt x="468" y="325"/>
                </a:cubicBezTo>
                <a:cubicBezTo>
                  <a:pt x="473" y="310"/>
                  <a:pt x="466" y="328"/>
                  <a:pt x="476" y="315"/>
                </a:cubicBezTo>
                <a:cubicBezTo>
                  <a:pt x="483" y="307"/>
                  <a:pt x="488" y="294"/>
                  <a:pt x="494" y="285"/>
                </a:cubicBezTo>
                <a:cubicBezTo>
                  <a:pt x="501" y="274"/>
                  <a:pt x="514" y="244"/>
                  <a:pt x="518" y="231"/>
                </a:cubicBezTo>
                <a:cubicBezTo>
                  <a:pt x="515" y="223"/>
                  <a:pt x="518" y="219"/>
                  <a:pt x="516" y="211"/>
                </a:cubicBezTo>
                <a:cubicBezTo>
                  <a:pt x="518" y="202"/>
                  <a:pt x="521" y="196"/>
                  <a:pt x="518" y="187"/>
                </a:cubicBezTo>
                <a:cubicBezTo>
                  <a:pt x="515" y="123"/>
                  <a:pt x="509" y="53"/>
                  <a:pt x="452" y="15"/>
                </a:cubicBezTo>
                <a:cubicBezTo>
                  <a:pt x="436" y="4"/>
                  <a:pt x="405" y="5"/>
                  <a:pt x="388" y="3"/>
                </a:cubicBezTo>
                <a:cubicBezTo>
                  <a:pt x="304" y="5"/>
                  <a:pt x="222" y="7"/>
                  <a:pt x="138" y="3"/>
                </a:cubicBezTo>
                <a:cubicBezTo>
                  <a:pt x="111" y="0"/>
                  <a:pt x="126" y="1"/>
                  <a:pt x="92" y="1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Freeform 10"/>
          <p:cNvSpPr>
            <a:spLocks/>
          </p:cNvSpPr>
          <p:nvPr/>
        </p:nvSpPr>
        <p:spPr bwMode="auto">
          <a:xfrm>
            <a:off x="4143375" y="2932113"/>
            <a:ext cx="504825" cy="260350"/>
          </a:xfrm>
          <a:custGeom>
            <a:avLst/>
            <a:gdLst>
              <a:gd name="T0" fmla="*/ 8 w 532"/>
              <a:gd name="T1" fmla="*/ 0 h 274"/>
              <a:gd name="T2" fmla="*/ 12 w 532"/>
              <a:gd name="T3" fmla="*/ 78 h 274"/>
              <a:gd name="T4" fmla="*/ 44 w 532"/>
              <a:gd name="T5" fmla="*/ 150 h 274"/>
              <a:gd name="T6" fmla="*/ 114 w 532"/>
              <a:gd name="T7" fmla="*/ 234 h 274"/>
              <a:gd name="T8" fmla="*/ 152 w 532"/>
              <a:gd name="T9" fmla="*/ 248 h 274"/>
              <a:gd name="T10" fmla="*/ 242 w 532"/>
              <a:gd name="T11" fmla="*/ 274 h 274"/>
              <a:gd name="T12" fmla="*/ 358 w 532"/>
              <a:gd name="T13" fmla="*/ 258 h 274"/>
              <a:gd name="T14" fmla="*/ 382 w 532"/>
              <a:gd name="T15" fmla="*/ 244 h 274"/>
              <a:gd name="T16" fmla="*/ 394 w 532"/>
              <a:gd name="T17" fmla="*/ 240 h 274"/>
              <a:gd name="T18" fmla="*/ 430 w 532"/>
              <a:gd name="T19" fmla="*/ 218 h 274"/>
              <a:gd name="T20" fmla="*/ 440 w 532"/>
              <a:gd name="T21" fmla="*/ 210 h 274"/>
              <a:gd name="T22" fmla="*/ 452 w 532"/>
              <a:gd name="T23" fmla="*/ 202 h 274"/>
              <a:gd name="T24" fmla="*/ 490 w 532"/>
              <a:gd name="T25" fmla="*/ 148 h 274"/>
              <a:gd name="T26" fmla="*/ 494 w 532"/>
              <a:gd name="T27" fmla="*/ 136 h 274"/>
              <a:gd name="T28" fmla="*/ 502 w 532"/>
              <a:gd name="T29" fmla="*/ 124 h 274"/>
              <a:gd name="T30" fmla="*/ 514 w 532"/>
              <a:gd name="T31" fmla="*/ 94 h 274"/>
              <a:gd name="T32" fmla="*/ 520 w 532"/>
              <a:gd name="T33" fmla="*/ 76 h 274"/>
              <a:gd name="T34" fmla="*/ 462 w 532"/>
              <a:gd name="T35" fmla="*/ 30 h 274"/>
              <a:gd name="T36" fmla="*/ 332 w 532"/>
              <a:gd name="T37" fmla="*/ 26 h 274"/>
              <a:gd name="T38" fmla="*/ 290 w 532"/>
              <a:gd name="T39" fmla="*/ 30 h 274"/>
              <a:gd name="T40" fmla="*/ 168 w 532"/>
              <a:gd name="T41" fmla="*/ 24 h 274"/>
              <a:gd name="T42" fmla="*/ 52 w 532"/>
              <a:gd name="T43" fmla="*/ 12 h 274"/>
              <a:gd name="T44" fmla="*/ 8 w 532"/>
              <a:gd name="T45" fmla="*/ 0 h 2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32"/>
              <a:gd name="T70" fmla="*/ 0 h 274"/>
              <a:gd name="T71" fmla="*/ 532 w 532"/>
              <a:gd name="T72" fmla="*/ 274 h 2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32" h="274">
                <a:moveTo>
                  <a:pt x="8" y="0"/>
                </a:moveTo>
                <a:cubicBezTo>
                  <a:pt x="0" y="24"/>
                  <a:pt x="8" y="53"/>
                  <a:pt x="12" y="78"/>
                </a:cubicBezTo>
                <a:cubicBezTo>
                  <a:pt x="18" y="119"/>
                  <a:pt x="27" y="118"/>
                  <a:pt x="44" y="150"/>
                </a:cubicBezTo>
                <a:cubicBezTo>
                  <a:pt x="61" y="181"/>
                  <a:pt x="84" y="214"/>
                  <a:pt x="114" y="234"/>
                </a:cubicBezTo>
                <a:cubicBezTo>
                  <a:pt x="125" y="242"/>
                  <a:pt x="140" y="242"/>
                  <a:pt x="152" y="248"/>
                </a:cubicBezTo>
                <a:cubicBezTo>
                  <a:pt x="182" y="263"/>
                  <a:pt x="208" y="270"/>
                  <a:pt x="242" y="274"/>
                </a:cubicBezTo>
                <a:cubicBezTo>
                  <a:pt x="280" y="272"/>
                  <a:pt x="321" y="267"/>
                  <a:pt x="358" y="258"/>
                </a:cubicBezTo>
                <a:cubicBezTo>
                  <a:pt x="366" y="253"/>
                  <a:pt x="374" y="248"/>
                  <a:pt x="382" y="244"/>
                </a:cubicBezTo>
                <a:cubicBezTo>
                  <a:pt x="386" y="242"/>
                  <a:pt x="394" y="240"/>
                  <a:pt x="394" y="240"/>
                </a:cubicBezTo>
                <a:cubicBezTo>
                  <a:pt x="403" y="231"/>
                  <a:pt x="417" y="222"/>
                  <a:pt x="430" y="218"/>
                </a:cubicBezTo>
                <a:cubicBezTo>
                  <a:pt x="437" y="207"/>
                  <a:pt x="430" y="216"/>
                  <a:pt x="440" y="210"/>
                </a:cubicBezTo>
                <a:cubicBezTo>
                  <a:pt x="444" y="208"/>
                  <a:pt x="452" y="202"/>
                  <a:pt x="452" y="202"/>
                </a:cubicBezTo>
                <a:cubicBezTo>
                  <a:pt x="464" y="184"/>
                  <a:pt x="478" y="166"/>
                  <a:pt x="490" y="148"/>
                </a:cubicBezTo>
                <a:cubicBezTo>
                  <a:pt x="492" y="144"/>
                  <a:pt x="492" y="140"/>
                  <a:pt x="494" y="136"/>
                </a:cubicBezTo>
                <a:cubicBezTo>
                  <a:pt x="497" y="132"/>
                  <a:pt x="500" y="129"/>
                  <a:pt x="502" y="124"/>
                </a:cubicBezTo>
                <a:cubicBezTo>
                  <a:pt x="505" y="114"/>
                  <a:pt x="511" y="104"/>
                  <a:pt x="514" y="94"/>
                </a:cubicBezTo>
                <a:cubicBezTo>
                  <a:pt x="516" y="88"/>
                  <a:pt x="520" y="76"/>
                  <a:pt x="520" y="76"/>
                </a:cubicBezTo>
                <a:cubicBezTo>
                  <a:pt x="528" y="12"/>
                  <a:pt x="532" y="28"/>
                  <a:pt x="462" y="30"/>
                </a:cubicBezTo>
                <a:cubicBezTo>
                  <a:pt x="412" y="24"/>
                  <a:pt x="425" y="25"/>
                  <a:pt x="332" y="26"/>
                </a:cubicBezTo>
                <a:cubicBezTo>
                  <a:pt x="318" y="26"/>
                  <a:pt x="290" y="30"/>
                  <a:pt x="290" y="30"/>
                </a:cubicBezTo>
                <a:cubicBezTo>
                  <a:pt x="247" y="27"/>
                  <a:pt x="214" y="25"/>
                  <a:pt x="168" y="24"/>
                </a:cubicBezTo>
                <a:cubicBezTo>
                  <a:pt x="129" y="20"/>
                  <a:pt x="91" y="14"/>
                  <a:pt x="52" y="12"/>
                </a:cubicBezTo>
                <a:cubicBezTo>
                  <a:pt x="5" y="9"/>
                  <a:pt x="8" y="25"/>
                  <a:pt x="8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1"/>
          <p:cNvSpPr>
            <a:spLocks/>
          </p:cNvSpPr>
          <p:nvPr/>
        </p:nvSpPr>
        <p:spPr bwMode="auto">
          <a:xfrm>
            <a:off x="6270625" y="2822575"/>
            <a:ext cx="492125" cy="369888"/>
          </a:xfrm>
          <a:custGeom>
            <a:avLst/>
            <a:gdLst>
              <a:gd name="T0" fmla="*/ 54 w 519"/>
              <a:gd name="T1" fmla="*/ 3 h 389"/>
              <a:gd name="T2" fmla="*/ 0 w 519"/>
              <a:gd name="T3" fmla="*/ 145 h 389"/>
              <a:gd name="T4" fmla="*/ 34 w 519"/>
              <a:gd name="T5" fmla="*/ 259 h 389"/>
              <a:gd name="T6" fmla="*/ 54 w 519"/>
              <a:gd name="T7" fmla="*/ 295 h 389"/>
              <a:gd name="T8" fmla="*/ 84 w 519"/>
              <a:gd name="T9" fmla="*/ 323 h 389"/>
              <a:gd name="T10" fmla="*/ 138 w 519"/>
              <a:gd name="T11" fmla="*/ 365 h 389"/>
              <a:gd name="T12" fmla="*/ 240 w 519"/>
              <a:gd name="T13" fmla="*/ 389 h 389"/>
              <a:gd name="T14" fmla="*/ 344 w 519"/>
              <a:gd name="T15" fmla="*/ 375 h 389"/>
              <a:gd name="T16" fmla="*/ 380 w 519"/>
              <a:gd name="T17" fmla="*/ 363 h 389"/>
              <a:gd name="T18" fmla="*/ 428 w 519"/>
              <a:gd name="T19" fmla="*/ 331 h 389"/>
              <a:gd name="T20" fmla="*/ 446 w 519"/>
              <a:gd name="T21" fmla="*/ 317 h 389"/>
              <a:gd name="T22" fmla="*/ 456 w 519"/>
              <a:gd name="T23" fmla="*/ 307 h 389"/>
              <a:gd name="T24" fmla="*/ 498 w 519"/>
              <a:gd name="T25" fmla="*/ 241 h 389"/>
              <a:gd name="T26" fmla="*/ 512 w 519"/>
              <a:gd name="T27" fmla="*/ 207 h 389"/>
              <a:gd name="T28" fmla="*/ 516 w 519"/>
              <a:gd name="T29" fmla="*/ 195 h 389"/>
              <a:gd name="T30" fmla="*/ 518 w 519"/>
              <a:gd name="T31" fmla="*/ 149 h 389"/>
              <a:gd name="T32" fmla="*/ 516 w 519"/>
              <a:gd name="T33" fmla="*/ 107 h 389"/>
              <a:gd name="T34" fmla="*/ 492 w 519"/>
              <a:gd name="T35" fmla="*/ 33 h 389"/>
              <a:gd name="T36" fmla="*/ 452 w 519"/>
              <a:gd name="T37" fmla="*/ 9 h 389"/>
              <a:gd name="T38" fmla="*/ 434 w 519"/>
              <a:gd name="T39" fmla="*/ 3 h 389"/>
              <a:gd name="T40" fmla="*/ 388 w 519"/>
              <a:gd name="T41" fmla="*/ 9 h 389"/>
              <a:gd name="T42" fmla="*/ 334 w 519"/>
              <a:gd name="T43" fmla="*/ 7 h 389"/>
              <a:gd name="T44" fmla="*/ 186 w 519"/>
              <a:gd name="T45" fmla="*/ 3 h 389"/>
              <a:gd name="T46" fmla="*/ 54 w 519"/>
              <a:gd name="T47" fmla="*/ 3 h 3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9"/>
              <a:gd name="T73" fmla="*/ 0 h 389"/>
              <a:gd name="T74" fmla="*/ 519 w 519"/>
              <a:gd name="T75" fmla="*/ 389 h 3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9" h="389">
                <a:moveTo>
                  <a:pt x="54" y="3"/>
                </a:moveTo>
                <a:cubicBezTo>
                  <a:pt x="19" y="55"/>
                  <a:pt x="6" y="80"/>
                  <a:pt x="0" y="145"/>
                </a:cubicBezTo>
                <a:cubicBezTo>
                  <a:pt x="4" y="188"/>
                  <a:pt x="15" y="221"/>
                  <a:pt x="34" y="259"/>
                </a:cubicBezTo>
                <a:cubicBezTo>
                  <a:pt x="40" y="271"/>
                  <a:pt x="44" y="285"/>
                  <a:pt x="54" y="295"/>
                </a:cubicBezTo>
                <a:cubicBezTo>
                  <a:pt x="64" y="305"/>
                  <a:pt x="74" y="313"/>
                  <a:pt x="84" y="323"/>
                </a:cubicBezTo>
                <a:cubicBezTo>
                  <a:pt x="98" y="337"/>
                  <a:pt x="119" y="359"/>
                  <a:pt x="138" y="365"/>
                </a:cubicBezTo>
                <a:cubicBezTo>
                  <a:pt x="172" y="376"/>
                  <a:pt x="204" y="385"/>
                  <a:pt x="240" y="389"/>
                </a:cubicBezTo>
                <a:cubicBezTo>
                  <a:pt x="277" y="387"/>
                  <a:pt x="309" y="383"/>
                  <a:pt x="344" y="375"/>
                </a:cubicBezTo>
                <a:cubicBezTo>
                  <a:pt x="356" y="372"/>
                  <a:pt x="371" y="371"/>
                  <a:pt x="380" y="363"/>
                </a:cubicBezTo>
                <a:cubicBezTo>
                  <a:pt x="395" y="350"/>
                  <a:pt x="412" y="342"/>
                  <a:pt x="428" y="331"/>
                </a:cubicBezTo>
                <a:cubicBezTo>
                  <a:pt x="434" y="327"/>
                  <a:pt x="446" y="317"/>
                  <a:pt x="446" y="317"/>
                </a:cubicBezTo>
                <a:cubicBezTo>
                  <a:pt x="462" y="293"/>
                  <a:pt x="437" y="328"/>
                  <a:pt x="456" y="307"/>
                </a:cubicBezTo>
                <a:cubicBezTo>
                  <a:pt x="473" y="288"/>
                  <a:pt x="484" y="262"/>
                  <a:pt x="498" y="241"/>
                </a:cubicBezTo>
                <a:cubicBezTo>
                  <a:pt x="506" y="229"/>
                  <a:pt x="508" y="220"/>
                  <a:pt x="512" y="207"/>
                </a:cubicBezTo>
                <a:cubicBezTo>
                  <a:pt x="513" y="203"/>
                  <a:pt x="516" y="195"/>
                  <a:pt x="516" y="195"/>
                </a:cubicBezTo>
                <a:cubicBezTo>
                  <a:pt x="511" y="180"/>
                  <a:pt x="516" y="164"/>
                  <a:pt x="518" y="149"/>
                </a:cubicBezTo>
                <a:cubicBezTo>
                  <a:pt x="514" y="136"/>
                  <a:pt x="519" y="121"/>
                  <a:pt x="516" y="107"/>
                </a:cubicBezTo>
                <a:cubicBezTo>
                  <a:pt x="514" y="98"/>
                  <a:pt x="496" y="39"/>
                  <a:pt x="492" y="33"/>
                </a:cubicBezTo>
                <a:cubicBezTo>
                  <a:pt x="482" y="19"/>
                  <a:pt x="467" y="14"/>
                  <a:pt x="452" y="9"/>
                </a:cubicBezTo>
                <a:cubicBezTo>
                  <a:pt x="446" y="7"/>
                  <a:pt x="434" y="3"/>
                  <a:pt x="434" y="3"/>
                </a:cubicBezTo>
                <a:cubicBezTo>
                  <a:pt x="416" y="4"/>
                  <a:pt x="404" y="6"/>
                  <a:pt x="388" y="9"/>
                </a:cubicBezTo>
                <a:cubicBezTo>
                  <a:pt x="370" y="8"/>
                  <a:pt x="352" y="8"/>
                  <a:pt x="334" y="7"/>
                </a:cubicBezTo>
                <a:cubicBezTo>
                  <a:pt x="285" y="6"/>
                  <a:pt x="186" y="3"/>
                  <a:pt x="186" y="3"/>
                </a:cubicBezTo>
                <a:cubicBezTo>
                  <a:pt x="142" y="0"/>
                  <a:pt x="98" y="3"/>
                  <a:pt x="54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6"/>
          <p:cNvSpPr>
            <a:spLocks noChangeArrowheads="1"/>
          </p:cNvSpPr>
          <p:nvPr/>
        </p:nvSpPr>
        <p:spPr bwMode="auto">
          <a:xfrm>
            <a:off x="3201988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7"/>
          <p:cNvSpPr>
            <a:spLocks noChangeArrowheads="1"/>
          </p:cNvSpPr>
          <p:nvPr/>
        </p:nvSpPr>
        <p:spPr bwMode="auto">
          <a:xfrm>
            <a:off x="1071563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8"/>
          <p:cNvSpPr>
            <a:spLocks noChangeArrowheads="1"/>
          </p:cNvSpPr>
          <p:nvPr/>
        </p:nvSpPr>
        <p:spPr bwMode="auto">
          <a:xfrm>
            <a:off x="5918200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3201988" y="3502025"/>
            <a:ext cx="265747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30"/>
          <p:cNvSpPr>
            <a:spLocks noChangeArrowheads="1"/>
          </p:cNvSpPr>
          <p:nvPr/>
        </p:nvSpPr>
        <p:spPr bwMode="auto">
          <a:xfrm>
            <a:off x="1076325" y="3502025"/>
            <a:ext cx="206692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427038" y="3502025"/>
            <a:ext cx="590550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2"/>
          <p:cNvSpPr>
            <a:spLocks noChangeArrowheads="1"/>
          </p:cNvSpPr>
          <p:nvPr/>
        </p:nvSpPr>
        <p:spPr bwMode="auto">
          <a:xfrm>
            <a:off x="5918200" y="3502025"/>
            <a:ext cx="88582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3"/>
          <p:cNvSpPr>
            <a:spLocks noChangeArrowheads="1"/>
          </p:cNvSpPr>
          <p:nvPr/>
        </p:nvSpPr>
        <p:spPr bwMode="auto">
          <a:xfrm>
            <a:off x="427038" y="3325813"/>
            <a:ext cx="590550" cy="11747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34"/>
          <p:cNvSpPr>
            <a:spLocks noChangeArrowheads="1"/>
          </p:cNvSpPr>
          <p:nvPr/>
        </p:nvSpPr>
        <p:spPr bwMode="auto">
          <a:xfrm>
            <a:off x="1431925" y="3325813"/>
            <a:ext cx="1711325" cy="11747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35"/>
          <p:cNvSpPr>
            <a:spLocks noChangeArrowheads="1"/>
          </p:cNvSpPr>
          <p:nvPr/>
        </p:nvSpPr>
        <p:spPr bwMode="auto">
          <a:xfrm>
            <a:off x="3556000" y="3325813"/>
            <a:ext cx="2303463" cy="11747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36"/>
          <p:cNvSpPr>
            <a:spLocks noChangeArrowheads="1"/>
          </p:cNvSpPr>
          <p:nvPr/>
        </p:nvSpPr>
        <p:spPr bwMode="auto">
          <a:xfrm>
            <a:off x="6272213" y="3325813"/>
            <a:ext cx="531812" cy="117475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AutoShape 37"/>
          <p:cNvSpPr>
            <a:spLocks noChangeArrowheads="1"/>
          </p:cNvSpPr>
          <p:nvPr/>
        </p:nvSpPr>
        <p:spPr bwMode="auto">
          <a:xfrm>
            <a:off x="604838" y="3206750"/>
            <a:ext cx="236537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AutoShape 38"/>
          <p:cNvSpPr>
            <a:spLocks noChangeArrowheads="1"/>
          </p:cNvSpPr>
          <p:nvPr/>
        </p:nvSpPr>
        <p:spPr bwMode="auto">
          <a:xfrm>
            <a:off x="1549400" y="3206750"/>
            <a:ext cx="236538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AutoShape 39"/>
          <p:cNvSpPr>
            <a:spLocks noChangeArrowheads="1"/>
          </p:cNvSpPr>
          <p:nvPr/>
        </p:nvSpPr>
        <p:spPr bwMode="auto">
          <a:xfrm>
            <a:off x="2139950" y="3206750"/>
            <a:ext cx="236538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AutoShape 40"/>
          <p:cNvSpPr>
            <a:spLocks noChangeArrowheads="1"/>
          </p:cNvSpPr>
          <p:nvPr/>
        </p:nvSpPr>
        <p:spPr bwMode="auto">
          <a:xfrm>
            <a:off x="2730500" y="3206750"/>
            <a:ext cx="236538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28" name="AutoShape 41"/>
          <p:cNvSpPr>
            <a:spLocks noChangeArrowheads="1"/>
          </p:cNvSpPr>
          <p:nvPr/>
        </p:nvSpPr>
        <p:spPr bwMode="auto">
          <a:xfrm>
            <a:off x="3675063" y="3206750"/>
            <a:ext cx="236537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29" name="AutoShape 42"/>
          <p:cNvSpPr>
            <a:spLocks noChangeArrowheads="1"/>
          </p:cNvSpPr>
          <p:nvPr/>
        </p:nvSpPr>
        <p:spPr bwMode="auto">
          <a:xfrm>
            <a:off x="4265613" y="3206750"/>
            <a:ext cx="236537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30" name="AutoShape 43"/>
          <p:cNvSpPr>
            <a:spLocks noChangeArrowheads="1"/>
          </p:cNvSpPr>
          <p:nvPr/>
        </p:nvSpPr>
        <p:spPr bwMode="auto">
          <a:xfrm>
            <a:off x="4856163" y="3206750"/>
            <a:ext cx="234950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31" name="AutoShape 44"/>
          <p:cNvSpPr>
            <a:spLocks noChangeArrowheads="1"/>
          </p:cNvSpPr>
          <p:nvPr/>
        </p:nvSpPr>
        <p:spPr bwMode="auto">
          <a:xfrm>
            <a:off x="5446713" y="3206750"/>
            <a:ext cx="234950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32" name="AutoShape 45"/>
          <p:cNvSpPr>
            <a:spLocks noChangeArrowheads="1"/>
          </p:cNvSpPr>
          <p:nvPr/>
        </p:nvSpPr>
        <p:spPr bwMode="auto">
          <a:xfrm>
            <a:off x="6391275" y="3206750"/>
            <a:ext cx="234950" cy="177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443163" y="1912938"/>
            <a:ext cx="2743200" cy="1447800"/>
            <a:chOff x="1539" y="1205"/>
            <a:chExt cx="1728" cy="912"/>
          </a:xfrm>
        </p:grpSpPr>
        <p:sp>
          <p:nvSpPr>
            <p:cNvPr id="12345" name="Rectangle 4"/>
            <p:cNvSpPr>
              <a:spLocks noChangeArrowheads="1"/>
            </p:cNvSpPr>
            <p:nvPr/>
          </p:nvSpPr>
          <p:spPr bwMode="auto">
            <a:xfrm>
              <a:off x="1539" y="1445"/>
              <a:ext cx="1200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Oval 46"/>
            <p:cNvSpPr>
              <a:spLocks noChangeArrowheads="1"/>
            </p:cNvSpPr>
            <p:nvPr/>
          </p:nvSpPr>
          <p:spPr bwMode="auto">
            <a:xfrm>
              <a:off x="158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Oval 47"/>
            <p:cNvSpPr>
              <a:spLocks noChangeArrowheads="1"/>
            </p:cNvSpPr>
            <p:nvPr/>
          </p:nvSpPr>
          <p:spPr bwMode="auto">
            <a:xfrm>
              <a:off x="173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Oval 48"/>
            <p:cNvSpPr>
              <a:spLocks noChangeArrowheads="1"/>
            </p:cNvSpPr>
            <p:nvPr/>
          </p:nvSpPr>
          <p:spPr bwMode="auto">
            <a:xfrm>
              <a:off x="187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Oval 49"/>
            <p:cNvSpPr>
              <a:spLocks noChangeArrowheads="1"/>
            </p:cNvSpPr>
            <p:nvPr/>
          </p:nvSpPr>
          <p:spPr bwMode="auto">
            <a:xfrm>
              <a:off x="2019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Oval 50"/>
            <p:cNvSpPr>
              <a:spLocks noChangeArrowheads="1"/>
            </p:cNvSpPr>
            <p:nvPr/>
          </p:nvSpPr>
          <p:spPr bwMode="auto">
            <a:xfrm>
              <a:off x="2163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Oval 51"/>
            <p:cNvSpPr>
              <a:spLocks noChangeArrowheads="1"/>
            </p:cNvSpPr>
            <p:nvPr/>
          </p:nvSpPr>
          <p:spPr bwMode="auto">
            <a:xfrm>
              <a:off x="2307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Oval 52"/>
            <p:cNvSpPr>
              <a:spLocks noChangeArrowheads="1"/>
            </p:cNvSpPr>
            <p:nvPr/>
          </p:nvSpPr>
          <p:spPr bwMode="auto">
            <a:xfrm>
              <a:off x="2451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Oval 53"/>
            <p:cNvSpPr>
              <a:spLocks noChangeArrowheads="1"/>
            </p:cNvSpPr>
            <p:nvPr/>
          </p:nvSpPr>
          <p:spPr bwMode="auto">
            <a:xfrm>
              <a:off x="2595" y="149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Rectangle 54"/>
            <p:cNvSpPr>
              <a:spLocks noChangeArrowheads="1"/>
            </p:cNvSpPr>
            <p:nvPr/>
          </p:nvSpPr>
          <p:spPr bwMode="auto">
            <a:xfrm>
              <a:off x="2499" y="1205"/>
              <a:ext cx="768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Oval 55"/>
            <p:cNvSpPr>
              <a:spLocks noChangeArrowheads="1"/>
            </p:cNvSpPr>
            <p:nvPr/>
          </p:nvSpPr>
          <p:spPr bwMode="auto">
            <a:xfrm>
              <a:off x="2547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Oval 56"/>
            <p:cNvSpPr>
              <a:spLocks noChangeArrowheads="1"/>
            </p:cNvSpPr>
            <p:nvPr/>
          </p:nvSpPr>
          <p:spPr bwMode="auto">
            <a:xfrm>
              <a:off x="2691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Oval 57"/>
            <p:cNvSpPr>
              <a:spLocks noChangeArrowheads="1"/>
            </p:cNvSpPr>
            <p:nvPr/>
          </p:nvSpPr>
          <p:spPr bwMode="auto">
            <a:xfrm>
              <a:off x="2835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Oval 58"/>
            <p:cNvSpPr>
              <a:spLocks noChangeArrowheads="1"/>
            </p:cNvSpPr>
            <p:nvPr/>
          </p:nvSpPr>
          <p:spPr bwMode="auto">
            <a:xfrm>
              <a:off x="2979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Oval 59"/>
            <p:cNvSpPr>
              <a:spLocks noChangeArrowheads="1"/>
            </p:cNvSpPr>
            <p:nvPr/>
          </p:nvSpPr>
          <p:spPr bwMode="auto">
            <a:xfrm>
              <a:off x="3123" y="1253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AutoShape 60"/>
            <p:cNvSpPr>
              <a:spLocks noChangeArrowheads="1"/>
            </p:cNvSpPr>
            <p:nvPr/>
          </p:nvSpPr>
          <p:spPr bwMode="auto">
            <a:xfrm>
              <a:off x="1586" y="1637"/>
              <a:ext cx="48" cy="480"/>
            </a:xfrm>
            <a:prstGeom prst="upArrow">
              <a:avLst>
                <a:gd name="adj1" fmla="val 50000"/>
                <a:gd name="adj2" fmla="val 250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AutoShape 61"/>
            <p:cNvSpPr>
              <a:spLocks noChangeArrowheads="1"/>
            </p:cNvSpPr>
            <p:nvPr/>
          </p:nvSpPr>
          <p:spPr bwMode="auto">
            <a:xfrm>
              <a:off x="2930" y="1397"/>
              <a:ext cx="48" cy="720"/>
            </a:xfrm>
            <a:prstGeom prst="upArrow">
              <a:avLst>
                <a:gd name="adj1" fmla="val 50000"/>
                <a:gd name="adj2" fmla="val 37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4" name="Rectangle 62"/>
          <p:cNvSpPr>
            <a:spLocks noChangeArrowheads="1"/>
          </p:cNvSpPr>
          <p:nvPr/>
        </p:nvSpPr>
        <p:spPr bwMode="auto">
          <a:xfrm>
            <a:off x="1681163" y="2903538"/>
            <a:ext cx="152400" cy="762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AutoShape 63"/>
          <p:cNvSpPr>
            <a:spLocks noChangeArrowheads="1"/>
          </p:cNvSpPr>
          <p:nvPr/>
        </p:nvSpPr>
        <p:spPr bwMode="auto">
          <a:xfrm>
            <a:off x="36242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AutoShape 64"/>
          <p:cNvSpPr>
            <a:spLocks noChangeArrowheads="1"/>
          </p:cNvSpPr>
          <p:nvPr/>
        </p:nvSpPr>
        <p:spPr bwMode="auto">
          <a:xfrm>
            <a:off x="29765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AutoShape 65"/>
          <p:cNvSpPr>
            <a:spLocks noChangeArrowheads="1"/>
          </p:cNvSpPr>
          <p:nvPr/>
        </p:nvSpPr>
        <p:spPr bwMode="auto">
          <a:xfrm>
            <a:off x="2366963" y="28273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AutoShape 66"/>
          <p:cNvSpPr>
            <a:spLocks noChangeArrowheads="1"/>
          </p:cNvSpPr>
          <p:nvPr/>
        </p:nvSpPr>
        <p:spPr bwMode="auto">
          <a:xfrm>
            <a:off x="1528763" y="29797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AutoShape 67"/>
          <p:cNvSpPr>
            <a:spLocks noChangeArrowheads="1"/>
          </p:cNvSpPr>
          <p:nvPr/>
        </p:nvSpPr>
        <p:spPr bwMode="auto">
          <a:xfrm>
            <a:off x="6905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AutoShape 68"/>
          <p:cNvSpPr>
            <a:spLocks noChangeArrowheads="1"/>
          </p:cNvSpPr>
          <p:nvPr/>
        </p:nvSpPr>
        <p:spPr bwMode="auto">
          <a:xfrm>
            <a:off x="6481763" y="27511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AutoShape 69"/>
          <p:cNvSpPr>
            <a:spLocks noChangeArrowheads="1"/>
          </p:cNvSpPr>
          <p:nvPr/>
        </p:nvSpPr>
        <p:spPr bwMode="auto">
          <a:xfrm>
            <a:off x="54149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AutoShape 70"/>
          <p:cNvSpPr>
            <a:spLocks noChangeArrowheads="1"/>
          </p:cNvSpPr>
          <p:nvPr/>
        </p:nvSpPr>
        <p:spPr bwMode="auto">
          <a:xfrm>
            <a:off x="51101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AutoShape 71"/>
          <p:cNvSpPr>
            <a:spLocks noChangeArrowheads="1"/>
          </p:cNvSpPr>
          <p:nvPr/>
        </p:nvSpPr>
        <p:spPr bwMode="auto">
          <a:xfrm>
            <a:off x="43481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F1303C-8ACC-41EA-B758-5309F7C7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Deeltaakoefening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187" y="759333"/>
            <a:ext cx="7681718" cy="51595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01548E-87C6-44A9-A915-60537A74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002"/>
            <a:ext cx="8665263" cy="9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C6B75-971D-45A6-8E4A-83465472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8" y="759542"/>
            <a:ext cx="8458200" cy="762000"/>
          </a:xfrm>
        </p:spPr>
        <p:txBody>
          <a:bodyPr/>
          <a:lstStyle/>
          <a:p>
            <a:pPr lvl="1" eaLnBrk="1" hangingPunct="1"/>
            <a:r>
              <a:rPr lang="nl-NL" dirty="0">
                <a:solidFill>
                  <a:srgbClr val="FF0000"/>
                </a:solidFill>
              </a:rPr>
              <a:t>(Zelf)Regulatie en 4C/ID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/>
            </a:r>
            <a:br>
              <a:rPr lang="nl-NL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F8206A-40EB-476D-8662-BA5B4E0D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15" y="1477910"/>
            <a:ext cx="6226275" cy="46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641C0-7C89-4591-A400-BD9474B1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Werkt</a:t>
            </a:r>
            <a:r>
              <a:rPr lang="en-GB" dirty="0"/>
              <a:t> </a:t>
            </a:r>
            <a:r>
              <a:rPr lang="en-GB" dirty="0" err="1"/>
              <a:t>regulatie</a:t>
            </a:r>
            <a:r>
              <a:rPr lang="en-GB" dirty="0"/>
              <a:t>? (= </a:t>
            </a:r>
            <a:r>
              <a:rPr lang="en-GB" dirty="0" err="1"/>
              <a:t>adaptatie</a:t>
            </a:r>
            <a:r>
              <a:rPr lang="en-GB"/>
              <a:t>)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84E6B0-8F49-4D09-8034-4BD25EFD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3" y="1617407"/>
            <a:ext cx="75202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365DD-42D1-4B4A-BE94-9D6F6DB6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Zelf</a:t>
            </a:r>
            <a:r>
              <a:rPr lang="nl-NL" dirty="0"/>
              <a:t> reguleren moet je leren!</a:t>
            </a:r>
            <a:br>
              <a:rPr lang="nl-NL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2C1056-1CF9-4CA6-A754-E349D4E4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2658"/>
            <a:ext cx="8458200" cy="4114800"/>
          </a:xfrm>
        </p:spPr>
        <p:txBody>
          <a:bodyPr/>
          <a:lstStyle/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“</a:t>
            </a:r>
            <a:r>
              <a:rPr lang="en-GB" dirty="0" err="1"/>
              <a:t>zomaar</a:t>
            </a:r>
            <a:r>
              <a:rPr lang="en-GB" dirty="0"/>
              <a:t>” </a:t>
            </a:r>
            <a:r>
              <a:rPr lang="en-GB" dirty="0" err="1"/>
              <a:t>vraagt</a:t>
            </a:r>
            <a:r>
              <a:rPr lang="en-GB" dirty="0"/>
              <a:t> </a:t>
            </a:r>
            <a:r>
              <a:rPr lang="en-GB" dirty="0" err="1"/>
              <a:t>zichzelf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reguleren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het </a:t>
            </a:r>
            <a:r>
              <a:rPr lang="en-GB" dirty="0" err="1"/>
              <a:t>mis</a:t>
            </a:r>
            <a:endParaRPr lang="en-GB" dirty="0"/>
          </a:p>
          <a:p>
            <a:r>
              <a:rPr lang="en-GB" dirty="0" err="1"/>
              <a:t>Zelfreguleren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!</a:t>
            </a:r>
          </a:p>
          <a:p>
            <a:r>
              <a:rPr lang="en-GB" dirty="0" err="1"/>
              <a:t>Principes</a:t>
            </a:r>
            <a:r>
              <a:rPr lang="en-GB" dirty="0"/>
              <a:t> om </a:t>
            </a:r>
            <a:r>
              <a:rPr lang="en-GB" dirty="0" err="1"/>
              <a:t>zelfregulatie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identiek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principes</a:t>
            </a:r>
            <a:r>
              <a:rPr lang="en-GB" dirty="0"/>
              <a:t> om </a:t>
            </a:r>
            <a:r>
              <a:rPr lang="en-GB" dirty="0" err="1"/>
              <a:t>domein-specifieke</a:t>
            </a:r>
            <a:r>
              <a:rPr lang="en-GB" dirty="0"/>
              <a:t> </a:t>
            </a:r>
            <a:r>
              <a:rPr lang="en-GB" dirty="0" err="1"/>
              <a:t>vaardigheden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leren</a:t>
            </a:r>
            <a:endParaRPr lang="en-GB" dirty="0"/>
          </a:p>
          <a:p>
            <a:pPr lvl="1"/>
            <a:r>
              <a:rPr lang="en-GB" dirty="0" err="1"/>
              <a:t>Variatie</a:t>
            </a:r>
            <a:r>
              <a:rPr lang="en-GB" dirty="0"/>
              <a:t>, </a:t>
            </a:r>
            <a:r>
              <a:rPr lang="en-GB" dirty="0" err="1"/>
              <a:t>complexiteitsniveaus</a:t>
            </a:r>
            <a:r>
              <a:rPr lang="en-GB" dirty="0"/>
              <a:t>, </a:t>
            </a:r>
            <a:r>
              <a:rPr lang="en-GB" dirty="0" err="1"/>
              <a:t>hulp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begeleiding</a:t>
            </a:r>
            <a:r>
              <a:rPr lang="en-GB" dirty="0"/>
              <a:t> (= </a:t>
            </a:r>
            <a:r>
              <a:rPr lang="en-GB" i="1" dirty="0"/>
              <a:t>second-order scaffolding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012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1D7BF-F256-449A-93C2-1C7ADA09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Voorbeeld</a:t>
            </a:r>
            <a:r>
              <a:rPr lang="en-GB" dirty="0"/>
              <a:t> “second-order scaffolding”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B16C5AF-C5DE-41F7-898E-760601346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57121"/>
              </p:ext>
            </p:extLst>
          </p:nvPr>
        </p:nvGraphicFramePr>
        <p:xfrm>
          <a:off x="795183" y="1676400"/>
          <a:ext cx="7477434" cy="418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717">
                  <a:extLst>
                    <a:ext uri="{9D8B030D-6E8A-4147-A177-3AD203B41FA5}">
                      <a16:colId xmlns:a16="http://schemas.microsoft.com/office/drawing/2014/main" xmlns="" val="2803821554"/>
                    </a:ext>
                  </a:extLst>
                </a:gridCol>
                <a:gridCol w="3738717">
                  <a:extLst>
                    <a:ext uri="{9D8B030D-6E8A-4147-A177-3AD203B41FA5}">
                      <a16:colId xmlns:a16="http://schemas.microsoft.com/office/drawing/2014/main" xmlns="" val="3292723826"/>
                    </a:ext>
                  </a:extLst>
                </a:gridCol>
              </a:tblGrid>
              <a:tr h="369798">
                <a:tc>
                  <a:txBody>
                    <a:bodyPr/>
                    <a:lstStyle/>
                    <a:p>
                      <a:r>
                        <a:rPr lang="en-GB" dirty="0"/>
                        <a:t>Docent/</a:t>
                      </a:r>
                      <a:r>
                        <a:rPr lang="en-GB" dirty="0" err="1"/>
                        <a:t>systeem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Leerling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770628"/>
                  </a:ext>
                </a:extLst>
              </a:tr>
              <a:tr h="545535">
                <a:tc>
                  <a:txBody>
                    <a:bodyPr/>
                    <a:lstStyle/>
                    <a:p>
                      <a:r>
                        <a:rPr lang="en-GB" dirty="0" err="1"/>
                        <a:t>Selecteert</a:t>
                      </a:r>
                      <a:r>
                        <a:rPr lang="en-GB" dirty="0"/>
                        <a:t> taken </a:t>
                      </a:r>
                      <a:r>
                        <a:rPr lang="en-GB" dirty="0" err="1"/>
                        <a:t>voor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leerling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err="1"/>
                        <a:t>Doet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niets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28869"/>
                  </a:ext>
                </a:extLst>
              </a:tr>
              <a:tr h="1013137">
                <a:tc>
                  <a:txBody>
                    <a:bodyPr/>
                    <a:lstStyle/>
                    <a:p>
                      <a:r>
                        <a:rPr lang="en-GB" dirty="0" err="1"/>
                        <a:t>Voorselectie</a:t>
                      </a:r>
                      <a:r>
                        <a:rPr lang="en-GB" dirty="0"/>
                        <a:t> taken op basis van </a:t>
                      </a:r>
                      <a:r>
                        <a:rPr lang="en-GB" dirty="0" err="1"/>
                        <a:t>complexiteit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ondersteuning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Kiest taken </a:t>
                      </a:r>
                      <a:r>
                        <a:rPr lang="en-GB" dirty="0" err="1"/>
                        <a:t>uit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voorselectie</a:t>
                      </a:r>
                      <a:r>
                        <a:rPr lang="en-GB" dirty="0"/>
                        <a:t> op basis van </a:t>
                      </a:r>
                      <a:r>
                        <a:rPr lang="en-GB" dirty="0" err="1"/>
                        <a:t>kenmerken</a:t>
                      </a:r>
                      <a:r>
                        <a:rPr lang="en-GB" dirty="0"/>
                        <a:t> (</a:t>
                      </a:r>
                      <a:r>
                        <a:rPr lang="en-GB" dirty="0" err="1"/>
                        <a:t>variatie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729226"/>
                  </a:ext>
                </a:extLst>
              </a:tr>
              <a:tr h="1013137">
                <a:tc>
                  <a:txBody>
                    <a:bodyPr/>
                    <a:lstStyle/>
                    <a:p>
                      <a:r>
                        <a:rPr lang="en-GB" dirty="0" err="1"/>
                        <a:t>Voorselectie</a:t>
                      </a:r>
                      <a:r>
                        <a:rPr lang="en-GB" dirty="0"/>
                        <a:t> taken op basis van </a:t>
                      </a:r>
                      <a:r>
                        <a:rPr lang="en-GB" dirty="0" err="1"/>
                        <a:t>complexiteit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Kiest taken </a:t>
                      </a:r>
                      <a:r>
                        <a:rPr lang="en-GB" dirty="0" err="1"/>
                        <a:t>uit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voorselectie</a:t>
                      </a:r>
                      <a:r>
                        <a:rPr lang="en-GB" dirty="0"/>
                        <a:t> op basis van </a:t>
                      </a:r>
                      <a:r>
                        <a:rPr lang="en-GB" dirty="0" err="1"/>
                        <a:t>kenmerken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ondersteuning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8423937"/>
                  </a:ext>
                </a:extLst>
              </a:tr>
              <a:tr h="1246937">
                <a:tc>
                  <a:txBody>
                    <a:bodyPr/>
                    <a:lstStyle/>
                    <a:p>
                      <a:r>
                        <a:rPr lang="en-GB" i="1" dirty="0" err="1"/>
                        <a:t>Doet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niets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Kiest taken </a:t>
                      </a:r>
                      <a:r>
                        <a:rPr lang="en-GB" dirty="0" err="1"/>
                        <a:t>uit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voorselectie</a:t>
                      </a:r>
                      <a:r>
                        <a:rPr lang="en-GB" dirty="0"/>
                        <a:t> op basis van </a:t>
                      </a:r>
                      <a:r>
                        <a:rPr lang="en-GB" dirty="0" err="1"/>
                        <a:t>kenmerken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ondersteuning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complexiteit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677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9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1F63A-CAF5-44A6-91E7-CB6C4BD7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89039"/>
            <a:ext cx="8458200" cy="762000"/>
          </a:xfrm>
        </p:spPr>
        <p:txBody>
          <a:bodyPr/>
          <a:lstStyle/>
          <a:p>
            <a:r>
              <a:rPr lang="en-GB" dirty="0" err="1"/>
              <a:t>Ontwikkelingsportfolios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2708C-BA25-4AF0-9213-C7372A53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6180"/>
            <a:ext cx="8458200" cy="4114800"/>
          </a:xfrm>
        </p:spPr>
        <p:txBody>
          <a:bodyPr/>
          <a:lstStyle/>
          <a:p>
            <a:r>
              <a:rPr lang="en-GB" dirty="0" err="1"/>
              <a:t>Helpen</a:t>
            </a:r>
            <a:r>
              <a:rPr lang="en-GB" dirty="0"/>
              <a:t> docent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bepalen</a:t>
            </a:r>
            <a:r>
              <a:rPr lang="en-GB" dirty="0"/>
              <a:t> </a:t>
            </a:r>
            <a:r>
              <a:rPr lang="en-GB" dirty="0" err="1"/>
              <a:t>hoeveel</a:t>
            </a:r>
            <a:r>
              <a:rPr lang="en-GB" dirty="0"/>
              <a:t>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zij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geven</a:t>
            </a:r>
            <a:endParaRPr lang="en-GB" dirty="0"/>
          </a:p>
          <a:p>
            <a:r>
              <a:rPr lang="en-GB" dirty="0"/>
              <a:t>Basis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coachingsgesprekken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EAE61E-77E4-4850-BDF0-5DBB0850D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48" y="3282533"/>
            <a:ext cx="1827263" cy="2632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691D90-2550-4B97-80C7-9DB67DCE7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4" y="3269004"/>
            <a:ext cx="1803439" cy="2628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BC1F57-7814-4383-B618-8AC0CC866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06" y="3282533"/>
            <a:ext cx="1815110" cy="2629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B96238-F573-494D-9D94-27132CF40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44" y="3284160"/>
            <a:ext cx="1846338" cy="26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Voorbeeld zelfsturing - STEPP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49" y="1738746"/>
            <a:ext cx="6281983" cy="4020499"/>
          </a:xfrm>
        </p:spPr>
        <p:txBody>
          <a:bodyPr/>
          <a:lstStyle/>
          <a:p>
            <a:r>
              <a:rPr lang="en-US" dirty="0" err="1"/>
              <a:t>Deelnemers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hoe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i="1" dirty="0" err="1"/>
              <a:t>zelf</a:t>
            </a:r>
            <a:r>
              <a:rPr lang="en-US" dirty="0"/>
              <a:t> </a:t>
            </a:r>
            <a:r>
              <a:rPr lang="en-US" dirty="0" err="1"/>
              <a:t>geschikte</a:t>
            </a:r>
            <a:r>
              <a:rPr lang="en-US" dirty="0"/>
              <a:t> </a:t>
            </a:r>
            <a:r>
              <a:rPr lang="en-US" dirty="0" err="1"/>
              <a:t>leertaken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selecteren</a:t>
            </a:r>
            <a:endParaRPr lang="en-US" dirty="0"/>
          </a:p>
          <a:p>
            <a:pPr lvl="1"/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moeilijkheid</a:t>
            </a:r>
            <a:endParaRPr lang="en-US" dirty="0"/>
          </a:p>
          <a:p>
            <a:pPr lvl="1"/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van </a:t>
            </a:r>
            <a:r>
              <a:rPr lang="en-US" dirty="0" err="1"/>
              <a:t>ondersteuning</a:t>
            </a:r>
            <a:endParaRPr lang="en-US" dirty="0"/>
          </a:p>
          <a:p>
            <a:pPr lvl="1"/>
            <a:r>
              <a:rPr lang="en-US" dirty="0" err="1"/>
              <a:t>Variatie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0C6807-3D5F-42B2-A1E0-8D4AE31CE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15" y="2271250"/>
            <a:ext cx="2524550" cy="36797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STEPP – Structured Task Evaluation and Planning Portfolio</a:t>
            </a:r>
          </a:p>
        </p:txBody>
      </p:sp>
      <p:pic>
        <p:nvPicPr>
          <p:cNvPr id="35846" name="Picture 6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44675"/>
            <a:ext cx="55911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STEPPscreenshot overviewFS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841500"/>
            <a:ext cx="5729287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5850" y="1841500"/>
            <a:ext cx="574357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FF0000"/>
                </a:solidFill>
              </a:rPr>
              <a:t>Inhoud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8019"/>
            <a:ext cx="8509000" cy="4089400"/>
          </a:xfrm>
        </p:spPr>
        <p:txBody>
          <a:bodyPr/>
          <a:lstStyle/>
          <a:p>
            <a:pPr eaLnBrk="1" hangingPunct="1"/>
            <a:r>
              <a:rPr lang="nl-NL" dirty="0"/>
              <a:t>Historie: 4C/ID als kader</a:t>
            </a:r>
          </a:p>
          <a:p>
            <a:pPr eaLnBrk="1" hangingPunct="1"/>
            <a:r>
              <a:rPr lang="nl-NL" dirty="0"/>
              <a:t>(Zelf)regulatie en 4C/ID</a:t>
            </a:r>
          </a:p>
          <a:p>
            <a:pPr lvl="1" eaLnBrk="1" hangingPunct="1"/>
            <a:r>
              <a:rPr lang="nl-NL" dirty="0"/>
              <a:t>Regulatie op het niveau van leertaken</a:t>
            </a:r>
          </a:p>
          <a:p>
            <a:pPr lvl="1" eaLnBrk="1" hangingPunct="1"/>
            <a:r>
              <a:rPr lang="nl-NL" dirty="0" err="1"/>
              <a:t>Zelfreguleren</a:t>
            </a:r>
            <a:r>
              <a:rPr lang="nl-NL" dirty="0"/>
              <a:t> moet je leren!</a:t>
            </a:r>
          </a:p>
          <a:p>
            <a:pPr lvl="1" eaLnBrk="1" hangingPunct="1"/>
            <a:r>
              <a:rPr lang="nl-NL" dirty="0"/>
              <a:t>Voorbeeld: STEPP</a:t>
            </a:r>
          </a:p>
          <a:p>
            <a:pPr eaLnBrk="1" hangingPunct="1"/>
            <a:r>
              <a:rPr lang="nl-NL" dirty="0"/>
              <a:t>Waarom het NRO project?</a:t>
            </a:r>
          </a:p>
          <a:p>
            <a:pPr eaLnBrk="1" hangingPunct="1"/>
            <a:r>
              <a:rPr lang="nl-NL" dirty="0"/>
              <a:t>Conclusies en vragen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/>
              <a:t>STEPP in </a:t>
            </a:r>
            <a:r>
              <a:rPr lang="en-US" dirty="0" err="1"/>
              <a:t>Actie</a:t>
            </a:r>
            <a:endParaRPr lang="en-US" dirty="0"/>
          </a:p>
        </p:txBody>
      </p:sp>
      <p:sp>
        <p:nvSpPr>
          <p:cNvPr id="7" name="AutoShape 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251450" y="2882900"/>
            <a:ext cx="3190875" cy="1273175"/>
          </a:xfrm>
          <a:prstGeom prst="chevron">
            <a:avLst>
              <a:gd name="adj" fmla="val 626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Beoordeel</a:t>
            </a:r>
          </a:p>
          <a:p>
            <a:pPr algn="ctr" eaLnBrk="1" hangingPunct="1"/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  <a:p>
            <a:pPr algn="ctr" eaLnBrk="1" hangingPunct="1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Hoe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ging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het?</a:t>
            </a:r>
          </a:p>
          <a:p>
            <a:pPr algn="ctr" eaLnBrk="1" hangingPunct="1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Wat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zijn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verbeterpunten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?</a:t>
            </a:r>
          </a:p>
        </p:txBody>
      </p:sp>
      <p:sp>
        <p:nvSpPr>
          <p:cNvPr id="8" name="AutoShape 6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454025" y="2905125"/>
            <a:ext cx="3255963" cy="1276350"/>
          </a:xfrm>
          <a:prstGeom prst="homePlate">
            <a:avLst>
              <a:gd name="adj" fmla="val 637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Selecteer</a:t>
            </a:r>
          </a:p>
          <a:p>
            <a:pPr algn="ctr" eaLnBrk="1" hangingPunct="1"/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  <a:p>
            <a:pPr algn="ctr" eaLnBrk="1" hangingPunct="1"/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-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Wat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wil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ik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bereiken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?</a:t>
            </a:r>
          </a:p>
          <a:p>
            <a:pPr algn="ctr" eaLnBrk="1" hangingPunct="1">
              <a:buFontTx/>
              <a:buChar char="-"/>
            </a:pP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Welke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taken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helpen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mij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ＭＳ Ｐゴシック" charset="-128"/>
              </a:rPr>
              <a:t>daarbij</a:t>
            </a:r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?</a:t>
            </a:r>
          </a:p>
        </p:txBody>
      </p:sp>
      <p:sp>
        <p:nvSpPr>
          <p:cNvPr id="9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067050" y="2903538"/>
            <a:ext cx="2800350" cy="1254125"/>
          </a:xfrm>
          <a:prstGeom prst="chevron">
            <a:avLst>
              <a:gd name="adj" fmla="val 8974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Voer </a:t>
            </a:r>
            <a:r>
              <a:rPr lang="en-US" sz="2000" dirty="0" err="1">
                <a:solidFill>
                  <a:schemeClr val="tx1"/>
                </a:solidFill>
                <a:ea typeface="ＭＳ Ｐゴシック" charset="-128"/>
              </a:rPr>
              <a:t>uit</a:t>
            </a:r>
            <a:endParaRPr lang="en-US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0" name="AutoShape 8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469900" y="4325938"/>
            <a:ext cx="7945438" cy="473075"/>
          </a:xfrm>
          <a:prstGeom prst="homePlate">
            <a:avLst>
              <a:gd name="adj" fmla="val 41988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Coaching</a:t>
            </a:r>
          </a:p>
        </p:txBody>
      </p:sp>
      <p:pic>
        <p:nvPicPr>
          <p:cNvPr id="11" name="Picture 13" descr="Attached Imag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6700" y="828675"/>
            <a:ext cx="3905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E933C-C039-4637-9E16-3840E41D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Waarom</a:t>
            </a:r>
            <a:r>
              <a:rPr lang="en-GB" dirty="0">
                <a:solidFill>
                  <a:srgbClr val="FF0000"/>
                </a:solidFill>
              </a:rPr>
              <a:t> het NRO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77C30-A17C-4758-814F-25CD4B5B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12394" cy="4112341"/>
          </a:xfrm>
        </p:spPr>
        <p:txBody>
          <a:bodyPr/>
          <a:lstStyle/>
          <a:p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i="1" dirty="0" err="1"/>
              <a:t>kunnen</a:t>
            </a:r>
            <a:r>
              <a:rPr lang="en-GB" dirty="0"/>
              <a:t> </a:t>
            </a:r>
            <a:r>
              <a:rPr lang="en-GB" dirty="0" err="1"/>
              <a:t>zichzelf</a:t>
            </a:r>
            <a:r>
              <a:rPr lang="en-GB" dirty="0"/>
              <a:t>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reguleren</a:t>
            </a:r>
            <a:r>
              <a:rPr lang="en-GB" dirty="0"/>
              <a:t>, </a:t>
            </a:r>
            <a:r>
              <a:rPr lang="en-GB" dirty="0" err="1"/>
              <a:t>mits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Frequente</a:t>
            </a:r>
            <a:r>
              <a:rPr lang="en-GB" dirty="0"/>
              <a:t> coaching van docent</a:t>
            </a:r>
          </a:p>
          <a:p>
            <a:pPr lvl="1"/>
            <a:r>
              <a:rPr lang="en-GB" dirty="0"/>
              <a:t>Second-order scaffolding</a:t>
            </a:r>
          </a:p>
          <a:p>
            <a:pPr lvl="1"/>
            <a:r>
              <a:rPr lang="en-GB" dirty="0" err="1"/>
              <a:t>Elektronisch</a:t>
            </a:r>
            <a:r>
              <a:rPr lang="en-GB" dirty="0"/>
              <a:t> </a:t>
            </a:r>
            <a:r>
              <a:rPr lang="en-GB" dirty="0" err="1"/>
              <a:t>ontwikkelingsportfolio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Maar </a:t>
            </a:r>
            <a:r>
              <a:rPr lang="en-GB" dirty="0" err="1">
                <a:solidFill>
                  <a:schemeClr val="tx1"/>
                </a:solidFill>
              </a:rPr>
              <a:t>benodigde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docenttijd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dirty="0" err="1">
                <a:solidFill>
                  <a:schemeClr val="tx1"/>
                </a:solidFill>
              </a:rPr>
              <a:t>vaak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niet</a:t>
            </a:r>
            <a:r>
              <a:rPr lang="en-GB" dirty="0">
                <a:solidFill>
                  <a:schemeClr val="tx1"/>
                </a:solidFill>
              </a:rPr>
              <a:t> op </a:t>
            </a:r>
            <a:r>
              <a:rPr lang="en-GB" dirty="0" err="1">
                <a:solidFill>
                  <a:schemeClr val="tx1"/>
                </a:solidFill>
              </a:rPr>
              <a:t>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brengen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325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D6822-ED1E-4032-BE96-8CA7FC2D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77" y="862781"/>
            <a:ext cx="8458200" cy="762000"/>
          </a:xfrm>
        </p:spPr>
        <p:txBody>
          <a:bodyPr/>
          <a:lstStyle/>
          <a:p>
            <a:r>
              <a:rPr lang="en-GB" dirty="0" err="1"/>
              <a:t>Onderzoeksvraag</a:t>
            </a:r>
            <a:r>
              <a:rPr lang="en-GB" dirty="0"/>
              <a:t> van het NRO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EBDC32-A9E5-4342-BB50-77C15D92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22" y="1624781"/>
            <a:ext cx="8337755" cy="4200832"/>
          </a:xfrm>
        </p:spPr>
        <p:txBody>
          <a:bodyPr/>
          <a:lstStyle/>
          <a:p>
            <a:r>
              <a:rPr lang="en-GB" dirty="0" err="1"/>
              <a:t>Kunnen</a:t>
            </a:r>
            <a:r>
              <a:rPr lang="en-GB" dirty="0"/>
              <a:t> we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helpen</a:t>
            </a:r>
            <a:r>
              <a:rPr lang="en-GB" dirty="0"/>
              <a:t> </a:t>
            </a:r>
            <a:r>
              <a:rPr lang="en-GB" dirty="0" err="1"/>
              <a:t>zichzelf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reguleren</a:t>
            </a:r>
            <a:r>
              <a:rPr lang="en-GB" dirty="0"/>
              <a:t> door </a:t>
            </a:r>
            <a:r>
              <a:rPr lang="en-GB" dirty="0" err="1"/>
              <a:t>middel</a:t>
            </a:r>
            <a:r>
              <a:rPr lang="en-GB" dirty="0"/>
              <a:t> van:</a:t>
            </a:r>
          </a:p>
          <a:p>
            <a:pPr lvl="1"/>
            <a:r>
              <a:rPr lang="en-GB" dirty="0"/>
              <a:t>Checklists (Maastricht)</a:t>
            </a:r>
          </a:p>
          <a:p>
            <a:pPr lvl="2"/>
            <a:r>
              <a:rPr lang="en-GB" sz="1800" dirty="0"/>
              <a:t>Jeroen van Merrienboer; Postdoc: </a:t>
            </a:r>
            <a:r>
              <a:rPr lang="en-GB" sz="1800" u="sng" dirty="0"/>
              <a:t>Jimmie Leppink</a:t>
            </a:r>
          </a:p>
          <a:p>
            <a:pPr lvl="1"/>
            <a:r>
              <a:rPr lang="en-GB" dirty="0" err="1"/>
              <a:t>Modelvoorbeelden</a:t>
            </a:r>
            <a:r>
              <a:rPr lang="en-GB" dirty="0"/>
              <a:t> (Rotterdam)</a:t>
            </a:r>
          </a:p>
          <a:p>
            <a:pPr lvl="2"/>
            <a:r>
              <a:rPr lang="en-GB" sz="1800" dirty="0">
                <a:solidFill>
                  <a:srgbClr val="00B050"/>
                </a:solidFill>
              </a:rPr>
              <a:t>Tamara van Gog</a:t>
            </a:r>
            <a:r>
              <a:rPr lang="en-GB" sz="1800" dirty="0"/>
              <a:t>, Fred </a:t>
            </a:r>
            <a:r>
              <a:rPr lang="en-GB" sz="1800" dirty="0" err="1"/>
              <a:t>Paas</a:t>
            </a:r>
            <a:r>
              <a:rPr lang="en-GB" sz="1800" dirty="0"/>
              <a:t>, Martine Baars; </a:t>
            </a:r>
            <a:r>
              <a:rPr lang="en-GB" sz="1800" dirty="0" err="1"/>
              <a:t>Promovendus</a:t>
            </a:r>
            <a:r>
              <a:rPr lang="en-GB" sz="1800" dirty="0"/>
              <a:t>: </a:t>
            </a:r>
            <a:r>
              <a:rPr lang="en-GB" sz="1800" u="sng" dirty="0">
                <a:solidFill>
                  <a:srgbClr val="00B050"/>
                </a:solidFill>
              </a:rPr>
              <a:t>Steven </a:t>
            </a:r>
            <a:r>
              <a:rPr lang="en-GB" sz="1800" u="sng" dirty="0" err="1">
                <a:solidFill>
                  <a:srgbClr val="00B050"/>
                </a:solidFill>
              </a:rPr>
              <a:t>Raaijmakers</a:t>
            </a:r>
            <a:endParaRPr lang="en-GB" sz="1800" u="sng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Tutoring (Heerlen)</a:t>
            </a:r>
          </a:p>
          <a:p>
            <a:pPr lvl="2"/>
            <a:r>
              <a:rPr lang="en-GB" sz="1800" dirty="0">
                <a:solidFill>
                  <a:srgbClr val="00B050"/>
                </a:solidFill>
              </a:rPr>
              <a:t>Liesbeth Kester</a:t>
            </a:r>
            <a:r>
              <a:rPr lang="en-GB" sz="1800" dirty="0"/>
              <a:t>, Halszka Jarodzka; </a:t>
            </a:r>
            <a:r>
              <a:rPr lang="en-GB" sz="1800" dirty="0" err="1"/>
              <a:t>Promovendus</a:t>
            </a:r>
            <a:r>
              <a:rPr lang="en-GB" sz="1800" dirty="0"/>
              <a:t>: </a:t>
            </a:r>
            <a:r>
              <a:rPr lang="en-GB" sz="1800" u="sng" dirty="0">
                <a:solidFill>
                  <a:srgbClr val="00B050"/>
                </a:solidFill>
              </a:rPr>
              <a:t>Michelle </a:t>
            </a:r>
            <a:r>
              <a:rPr lang="en-GB" sz="1800" u="sng" dirty="0" err="1">
                <a:solidFill>
                  <a:srgbClr val="00B050"/>
                </a:solidFill>
              </a:rPr>
              <a:t>Nugteren</a:t>
            </a:r>
            <a:endParaRPr lang="en-GB" sz="1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48146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Conclusies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Vragen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7740"/>
            <a:ext cx="8300884" cy="4118375"/>
          </a:xfrm>
        </p:spPr>
        <p:txBody>
          <a:bodyPr/>
          <a:lstStyle/>
          <a:p>
            <a:r>
              <a:rPr lang="nl-NL" dirty="0"/>
              <a:t>4C/ID biedt kader voor (zelf)regulatie</a:t>
            </a:r>
          </a:p>
          <a:p>
            <a:r>
              <a:rPr lang="nl-NL" dirty="0" err="1"/>
              <a:t>Zelfreguleren</a:t>
            </a:r>
            <a:r>
              <a:rPr lang="nl-NL" dirty="0"/>
              <a:t> moet je leren!</a:t>
            </a:r>
          </a:p>
          <a:p>
            <a:pPr lvl="1"/>
            <a:r>
              <a:rPr lang="nl-NL" dirty="0"/>
              <a:t>Monitoren van voortgang in portfolio</a:t>
            </a:r>
          </a:p>
          <a:p>
            <a:pPr lvl="1"/>
            <a:r>
              <a:rPr lang="nl-NL" dirty="0"/>
              <a:t>Coaching op basis van portfolio vergt veel van de docent</a:t>
            </a:r>
          </a:p>
          <a:p>
            <a:r>
              <a:rPr lang="nl-NL" dirty="0"/>
              <a:t>Kunnen we leerlingen ook op andere manieren ondersteunen?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s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0970" y="740517"/>
            <a:ext cx="3782959" cy="3782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C762A5-71D7-401A-BCF9-30DA74427DC9}"/>
              </a:ext>
            </a:extLst>
          </p:cNvPr>
          <p:cNvSpPr/>
          <p:nvPr/>
        </p:nvSpPr>
        <p:spPr bwMode="auto">
          <a:xfrm>
            <a:off x="471947" y="4748981"/>
            <a:ext cx="8244349" cy="11503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 err="1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Noteer</a:t>
            </a: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 </a:t>
            </a:r>
            <a:r>
              <a:rPr kumimoji="0" lang="en-GB" sz="3200" b="0" i="1" u="none" strike="noStrike" cap="none" normalizeH="0" baseline="0" dirty="0" err="1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alvast</a:t>
            </a: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 </a:t>
            </a:r>
            <a:r>
              <a:rPr kumimoji="0" lang="en-GB" sz="3200" b="0" i="1" u="none" strike="noStrike" cap="none" normalizeH="0" baseline="0" dirty="0" err="1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vrijdag</a:t>
            </a:r>
            <a:r>
              <a:rPr kumimoji="0" lang="en-GB" sz="3200" b="0" i="1" u="none" strike="noStrike" cap="none" normalizeH="0" baseline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 20 </a:t>
            </a:r>
            <a:r>
              <a:rPr kumimoji="0" lang="en-GB" sz="3200" b="0" i="1" u="none" strike="noStrike" cap="none" normalizeH="0" baseline="0" dirty="0" err="1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april</a:t>
            </a: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001C3D"/>
                </a:solidFill>
                <a:effectLst/>
                <a:latin typeface="Verdana" pitchFamily="34" charset="0"/>
              </a:rPr>
              <a:t> 2018: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i="1" dirty="0"/>
              <a:t>8ste 4C/ID </a:t>
            </a:r>
            <a:r>
              <a:rPr lang="en-GB" i="1" dirty="0" err="1"/>
              <a:t>gebruikersdag</a:t>
            </a:r>
            <a:r>
              <a:rPr lang="en-GB" i="1" dirty="0"/>
              <a:t> in Nijmegen!</a:t>
            </a:r>
            <a:endParaRPr kumimoji="0" lang="en-GB" sz="3200" b="0" i="1" u="none" strike="noStrike" cap="none" normalizeH="0" baseline="0" dirty="0">
              <a:ln>
                <a:noFill/>
              </a:ln>
              <a:solidFill>
                <a:srgbClr val="001C3D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297" y="808942"/>
            <a:ext cx="8458200" cy="762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Historie</a:t>
            </a:r>
            <a:r>
              <a:rPr lang="en-US" dirty="0">
                <a:solidFill>
                  <a:srgbClr val="FF0000"/>
                </a:solidFill>
              </a:rPr>
              <a:t>: 4C/ID </a:t>
            </a:r>
            <a:r>
              <a:rPr lang="en-US" dirty="0" err="1">
                <a:solidFill>
                  <a:srgbClr val="FF0000"/>
                </a:solidFill>
              </a:rPr>
              <a:t>als</a:t>
            </a:r>
            <a:r>
              <a:rPr lang="en-US" dirty="0">
                <a:solidFill>
                  <a:srgbClr val="FF0000"/>
                </a:solidFill>
              </a:rPr>
              <a:t> Kader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4-Component </a:t>
            </a:r>
            <a:r>
              <a:rPr lang="en-US" sz="2000">
                <a:solidFill>
                  <a:srgbClr val="FF0000"/>
                </a:solidFill>
              </a:rPr>
              <a:t>Instructional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46" y="2161027"/>
            <a:ext cx="6486296" cy="323688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Leertaken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Ondersteunende</a:t>
            </a:r>
            <a:r>
              <a:rPr lang="en-US" dirty="0"/>
              <a:t> </a:t>
            </a:r>
            <a:r>
              <a:rPr lang="en-US" dirty="0" err="1"/>
              <a:t>informatie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Procedurele</a:t>
            </a:r>
            <a:r>
              <a:rPr lang="en-US" dirty="0"/>
              <a:t> </a:t>
            </a:r>
            <a:r>
              <a:rPr lang="en-US" dirty="0" err="1"/>
              <a:t>informatie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Deeltaakoefening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AA91D-9917-4034-BAE3-75C49C58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7" y="3530185"/>
            <a:ext cx="1814162" cy="255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27E61A-1A31-4783-A0DA-FE8B37635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37" y="725899"/>
            <a:ext cx="1814162" cy="27212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29C0A9F-8B21-4475-878B-40084918FA44}"/>
              </a:ext>
            </a:extLst>
          </p:cNvPr>
          <p:cNvSpPr/>
          <p:nvPr/>
        </p:nvSpPr>
        <p:spPr bwMode="auto">
          <a:xfrm>
            <a:off x="678426" y="2055676"/>
            <a:ext cx="2448233" cy="6931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rgbClr val="001C3D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Leertaken</a:t>
            </a:r>
            <a:r>
              <a:rPr lang="en-US" dirty="0"/>
              <a:t> - </a:t>
            </a:r>
            <a:r>
              <a:rPr lang="en-US" i="1" dirty="0" err="1"/>
              <a:t>authenticiteit</a:t>
            </a:r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969" y="4460333"/>
            <a:ext cx="8453437" cy="1839686"/>
          </a:xfrm>
        </p:spPr>
        <p:txBody>
          <a:bodyPr/>
          <a:lstStyle/>
          <a:p>
            <a:pPr eaLnBrk="1" hangingPunct="1"/>
            <a:r>
              <a:rPr lang="nl-NL" i="1" dirty="0"/>
              <a:t>Gebaseerd</a:t>
            </a:r>
            <a:r>
              <a:rPr lang="nl-NL" dirty="0"/>
              <a:t> op levensechte taken</a:t>
            </a:r>
          </a:p>
          <a:p>
            <a:pPr eaLnBrk="1" hangingPunct="1"/>
            <a:r>
              <a:rPr lang="nl-NL" dirty="0"/>
              <a:t>Integratief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85775" y="2735263"/>
            <a:ext cx="6278563" cy="454025"/>
            <a:chOff x="306" y="1723"/>
            <a:chExt cx="3955" cy="286"/>
          </a:xfrm>
        </p:grpSpPr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900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13"/>
            <p:cNvSpPr>
              <a:spLocks noChangeArrowheads="1"/>
            </p:cNvSpPr>
            <p:nvPr/>
          </p:nvSpPr>
          <p:spPr bwMode="auto">
            <a:xfrm>
              <a:off x="306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4"/>
            <p:cNvSpPr>
              <a:spLocks noChangeArrowheads="1"/>
            </p:cNvSpPr>
            <p:nvPr/>
          </p:nvSpPr>
          <p:spPr bwMode="auto">
            <a:xfrm>
              <a:off x="1273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5"/>
            <p:cNvSpPr>
              <a:spLocks noChangeArrowheads="1"/>
            </p:cNvSpPr>
            <p:nvPr/>
          </p:nvSpPr>
          <p:spPr bwMode="auto">
            <a:xfrm>
              <a:off x="1645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6"/>
            <p:cNvSpPr>
              <a:spLocks noChangeArrowheads="1"/>
            </p:cNvSpPr>
            <p:nvPr/>
          </p:nvSpPr>
          <p:spPr bwMode="auto">
            <a:xfrm>
              <a:off x="2240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17"/>
            <p:cNvSpPr>
              <a:spLocks noChangeArrowheads="1"/>
            </p:cNvSpPr>
            <p:nvPr/>
          </p:nvSpPr>
          <p:spPr bwMode="auto">
            <a:xfrm>
              <a:off x="2612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18"/>
            <p:cNvSpPr>
              <a:spLocks noChangeArrowheads="1"/>
            </p:cNvSpPr>
            <p:nvPr/>
          </p:nvSpPr>
          <p:spPr bwMode="auto">
            <a:xfrm>
              <a:off x="2985" y="1723"/>
              <a:ext cx="311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19"/>
            <p:cNvSpPr>
              <a:spLocks noChangeArrowheads="1"/>
            </p:cNvSpPr>
            <p:nvPr/>
          </p:nvSpPr>
          <p:spPr bwMode="auto">
            <a:xfrm>
              <a:off x="3358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20"/>
            <p:cNvSpPr>
              <a:spLocks noChangeArrowheads="1"/>
            </p:cNvSpPr>
            <p:nvPr/>
          </p:nvSpPr>
          <p:spPr bwMode="auto">
            <a:xfrm>
              <a:off x="3951" y="1723"/>
              <a:ext cx="310" cy="286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9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3"/>
          <p:cNvSpPr>
            <a:spLocks noChangeArrowheads="1"/>
          </p:cNvSpPr>
          <p:nvPr/>
        </p:nvSpPr>
        <p:spPr bwMode="auto">
          <a:xfrm>
            <a:off x="1987756" y="3344863"/>
            <a:ext cx="64892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nl-NL" sz="1600" i="1" dirty="0"/>
              <a:t>Projecten, vakoverstijgende opdrachten, authentieke leeractiviteiten, problemen, casussen etc.</a:t>
            </a:r>
            <a:r>
              <a:rPr lang="nl-NL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Leertaken</a:t>
            </a:r>
            <a:r>
              <a:rPr lang="en-US" dirty="0"/>
              <a:t> - </a:t>
            </a:r>
            <a:r>
              <a:rPr lang="en-US" i="1" dirty="0" err="1"/>
              <a:t>Variatie</a:t>
            </a:r>
            <a:endParaRPr lang="en-US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4441371"/>
            <a:ext cx="8453437" cy="1578429"/>
          </a:xfrm>
        </p:spPr>
        <p:txBody>
          <a:bodyPr/>
          <a:lstStyle/>
          <a:p>
            <a:pPr eaLnBrk="1" hangingPunct="1"/>
            <a:r>
              <a:rPr lang="en-US" dirty="0" err="1"/>
              <a:t>Variatie</a:t>
            </a:r>
            <a:r>
              <a:rPr lang="en-US" dirty="0"/>
              <a:t> is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bereiken</a:t>
            </a:r>
            <a:r>
              <a:rPr lang="en-US" dirty="0"/>
              <a:t> van transfer</a:t>
            </a: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90563" y="2751138"/>
            <a:ext cx="5867400" cy="381000"/>
            <a:chOff x="435" y="1733"/>
            <a:chExt cx="3696" cy="240"/>
          </a:xfrm>
        </p:grpSpPr>
        <p:sp>
          <p:nvSpPr>
            <p:cNvPr id="7185" name="AutoShape 63"/>
            <p:cNvSpPr>
              <a:spLocks noChangeArrowheads="1"/>
            </p:cNvSpPr>
            <p:nvPr/>
          </p:nvSpPr>
          <p:spPr bwMode="auto">
            <a:xfrm>
              <a:off x="2283" y="1829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64"/>
            <p:cNvSpPr>
              <a:spLocks noChangeArrowheads="1"/>
            </p:cNvSpPr>
            <p:nvPr/>
          </p:nvSpPr>
          <p:spPr bwMode="auto">
            <a:xfrm>
              <a:off x="1875" y="1829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AutoShape 65"/>
            <p:cNvSpPr>
              <a:spLocks noChangeArrowheads="1"/>
            </p:cNvSpPr>
            <p:nvPr/>
          </p:nvSpPr>
          <p:spPr bwMode="auto">
            <a:xfrm>
              <a:off x="1491" y="1781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AutoShape 66"/>
            <p:cNvSpPr>
              <a:spLocks noChangeArrowheads="1"/>
            </p:cNvSpPr>
            <p:nvPr/>
          </p:nvSpPr>
          <p:spPr bwMode="auto">
            <a:xfrm>
              <a:off x="963" y="1877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AutoShape 67"/>
            <p:cNvSpPr>
              <a:spLocks noChangeArrowheads="1"/>
            </p:cNvSpPr>
            <p:nvPr/>
          </p:nvSpPr>
          <p:spPr bwMode="auto">
            <a:xfrm>
              <a:off x="435" y="1925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AutoShape 68"/>
            <p:cNvSpPr>
              <a:spLocks noChangeArrowheads="1"/>
            </p:cNvSpPr>
            <p:nvPr/>
          </p:nvSpPr>
          <p:spPr bwMode="auto">
            <a:xfrm>
              <a:off x="4083" y="1733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AutoShape 69"/>
            <p:cNvSpPr>
              <a:spLocks noChangeArrowheads="1"/>
            </p:cNvSpPr>
            <p:nvPr/>
          </p:nvSpPr>
          <p:spPr bwMode="auto">
            <a:xfrm>
              <a:off x="3411" y="1829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AutoShape 70"/>
            <p:cNvSpPr>
              <a:spLocks noChangeArrowheads="1"/>
            </p:cNvSpPr>
            <p:nvPr/>
          </p:nvSpPr>
          <p:spPr bwMode="auto">
            <a:xfrm>
              <a:off x="3219" y="1829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AutoShape 71"/>
            <p:cNvSpPr>
              <a:spLocks noChangeArrowheads="1"/>
            </p:cNvSpPr>
            <p:nvPr/>
          </p:nvSpPr>
          <p:spPr bwMode="auto">
            <a:xfrm>
              <a:off x="2739" y="1925"/>
              <a:ext cx="48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337" name="Picture 73" descr="blogbutl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696913"/>
            <a:ext cx="18748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399"/>
            <a:ext cx="6459538" cy="1080655"/>
          </a:xfrm>
        </p:spPr>
        <p:txBody>
          <a:bodyPr/>
          <a:lstStyle/>
          <a:p>
            <a:pPr eaLnBrk="1" hangingPunct="1"/>
            <a:r>
              <a:rPr lang="en-US" dirty="0" err="1"/>
              <a:t>Leertaken</a:t>
            </a:r>
            <a:r>
              <a:rPr lang="en-US" dirty="0"/>
              <a:t> – </a:t>
            </a:r>
            <a:r>
              <a:rPr lang="en-US" i="1" dirty="0" err="1"/>
              <a:t>Complexiteitsniveaus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933825"/>
            <a:ext cx="8512175" cy="2085975"/>
          </a:xfrm>
        </p:spPr>
        <p:txBody>
          <a:bodyPr/>
          <a:lstStyle/>
          <a:p>
            <a:pPr eaLnBrk="1" hangingPunct="1"/>
            <a:r>
              <a:rPr lang="nl-NL" dirty="0"/>
              <a:t>Orden van simpel naar complex</a:t>
            </a:r>
          </a:p>
          <a:p>
            <a:pPr eaLnBrk="1" hangingPunct="1"/>
            <a:r>
              <a:rPr lang="nl-NL" dirty="0"/>
              <a:t>Authentiek vanaf het begin</a:t>
            </a:r>
          </a:p>
          <a:p>
            <a:pPr eaLnBrk="1" hangingPunct="1"/>
            <a:r>
              <a:rPr lang="nl-NL" dirty="0"/>
              <a:t>Variatie op elk complexiteitsniveau</a:t>
            </a:r>
            <a:endParaRPr lang="en-US" dirty="0"/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373063" y="2689225"/>
            <a:ext cx="6515100" cy="546100"/>
            <a:chOff x="235" y="1694"/>
            <a:chExt cx="4104" cy="344"/>
          </a:xfrm>
        </p:grpSpPr>
        <p:sp>
          <p:nvSpPr>
            <p:cNvPr id="8218" name="Rectangle 12"/>
            <p:cNvSpPr>
              <a:spLocks noChangeArrowheads="1"/>
            </p:cNvSpPr>
            <p:nvPr/>
          </p:nvSpPr>
          <p:spPr bwMode="auto">
            <a:xfrm>
              <a:off x="885" y="1694"/>
              <a:ext cx="1090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2225" y="1694"/>
              <a:ext cx="1462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235" y="1694"/>
              <a:ext cx="402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23"/>
            <p:cNvSpPr>
              <a:spLocks noChangeArrowheads="1"/>
            </p:cNvSpPr>
            <p:nvPr/>
          </p:nvSpPr>
          <p:spPr bwMode="auto">
            <a:xfrm>
              <a:off x="3936" y="1694"/>
              <a:ext cx="403" cy="34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6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63"/>
          <p:cNvSpPr>
            <a:spLocks noChangeArrowheads="1"/>
          </p:cNvSpPr>
          <p:nvPr/>
        </p:nvSpPr>
        <p:spPr bwMode="auto">
          <a:xfrm>
            <a:off x="36242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64"/>
          <p:cNvSpPr>
            <a:spLocks noChangeArrowheads="1"/>
          </p:cNvSpPr>
          <p:nvPr/>
        </p:nvSpPr>
        <p:spPr bwMode="auto">
          <a:xfrm>
            <a:off x="29765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65"/>
          <p:cNvSpPr>
            <a:spLocks noChangeArrowheads="1"/>
          </p:cNvSpPr>
          <p:nvPr/>
        </p:nvSpPr>
        <p:spPr bwMode="auto">
          <a:xfrm>
            <a:off x="2366963" y="28273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AutoShape 66"/>
          <p:cNvSpPr>
            <a:spLocks noChangeArrowheads="1"/>
          </p:cNvSpPr>
          <p:nvPr/>
        </p:nvSpPr>
        <p:spPr bwMode="auto">
          <a:xfrm>
            <a:off x="1528763" y="29797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AutoShape 67"/>
          <p:cNvSpPr>
            <a:spLocks noChangeArrowheads="1"/>
          </p:cNvSpPr>
          <p:nvPr/>
        </p:nvSpPr>
        <p:spPr bwMode="auto">
          <a:xfrm>
            <a:off x="6905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AutoShape 68"/>
          <p:cNvSpPr>
            <a:spLocks noChangeArrowheads="1"/>
          </p:cNvSpPr>
          <p:nvPr/>
        </p:nvSpPr>
        <p:spPr bwMode="auto">
          <a:xfrm>
            <a:off x="6481763" y="27511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AutoShape 69"/>
          <p:cNvSpPr>
            <a:spLocks noChangeArrowheads="1"/>
          </p:cNvSpPr>
          <p:nvPr/>
        </p:nvSpPr>
        <p:spPr bwMode="auto">
          <a:xfrm>
            <a:off x="54149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AutoShape 70"/>
          <p:cNvSpPr>
            <a:spLocks noChangeArrowheads="1"/>
          </p:cNvSpPr>
          <p:nvPr/>
        </p:nvSpPr>
        <p:spPr bwMode="auto">
          <a:xfrm>
            <a:off x="51101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AutoShape 71"/>
          <p:cNvSpPr>
            <a:spLocks noChangeArrowheads="1"/>
          </p:cNvSpPr>
          <p:nvPr/>
        </p:nvSpPr>
        <p:spPr bwMode="auto">
          <a:xfrm>
            <a:off x="43481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61" name="Picture 73" descr="spi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513" y="703263"/>
            <a:ext cx="1441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420813" y="2795588"/>
            <a:ext cx="5341937" cy="401637"/>
            <a:chOff x="895" y="1761"/>
            <a:chExt cx="3365" cy="253"/>
          </a:xfrm>
        </p:grpSpPr>
        <p:sp>
          <p:nvSpPr>
            <p:cNvPr id="9246" name="Freeform 5"/>
            <p:cNvSpPr>
              <a:spLocks/>
            </p:cNvSpPr>
            <p:nvPr/>
          </p:nvSpPr>
          <p:spPr bwMode="auto">
            <a:xfrm>
              <a:off x="895" y="1768"/>
              <a:ext cx="316" cy="246"/>
            </a:xfrm>
            <a:custGeom>
              <a:avLst/>
              <a:gdLst>
                <a:gd name="T0" fmla="*/ 81 w 529"/>
                <a:gd name="T1" fmla="*/ 0 h 412"/>
                <a:gd name="T2" fmla="*/ 55 w 529"/>
                <a:gd name="T3" fmla="*/ 34 h 412"/>
                <a:gd name="T4" fmla="*/ 33 w 529"/>
                <a:gd name="T5" fmla="*/ 64 h 412"/>
                <a:gd name="T6" fmla="*/ 19 w 529"/>
                <a:gd name="T7" fmla="*/ 94 h 412"/>
                <a:gd name="T8" fmla="*/ 7 w 529"/>
                <a:gd name="T9" fmla="*/ 134 h 412"/>
                <a:gd name="T10" fmla="*/ 7 w 529"/>
                <a:gd name="T11" fmla="*/ 196 h 412"/>
                <a:gd name="T12" fmla="*/ 21 w 529"/>
                <a:gd name="T13" fmla="*/ 236 h 412"/>
                <a:gd name="T14" fmla="*/ 31 w 529"/>
                <a:gd name="T15" fmla="*/ 272 h 412"/>
                <a:gd name="T16" fmla="*/ 69 w 529"/>
                <a:gd name="T17" fmla="*/ 318 h 412"/>
                <a:gd name="T18" fmla="*/ 89 w 529"/>
                <a:gd name="T19" fmla="*/ 340 h 412"/>
                <a:gd name="T20" fmla="*/ 113 w 529"/>
                <a:gd name="T21" fmla="*/ 360 h 412"/>
                <a:gd name="T22" fmla="*/ 125 w 529"/>
                <a:gd name="T23" fmla="*/ 368 h 412"/>
                <a:gd name="T24" fmla="*/ 253 w 529"/>
                <a:gd name="T25" fmla="*/ 412 h 412"/>
                <a:gd name="T26" fmla="*/ 311 w 529"/>
                <a:gd name="T27" fmla="*/ 404 h 412"/>
                <a:gd name="T28" fmla="*/ 409 w 529"/>
                <a:gd name="T29" fmla="*/ 374 h 412"/>
                <a:gd name="T30" fmla="*/ 455 w 529"/>
                <a:gd name="T31" fmla="*/ 336 h 412"/>
                <a:gd name="T32" fmla="*/ 513 w 529"/>
                <a:gd name="T33" fmla="*/ 250 h 412"/>
                <a:gd name="T34" fmla="*/ 529 w 529"/>
                <a:gd name="T35" fmla="*/ 188 h 412"/>
                <a:gd name="T36" fmla="*/ 503 w 529"/>
                <a:gd name="T37" fmla="*/ 60 h 412"/>
                <a:gd name="T38" fmla="*/ 487 w 529"/>
                <a:gd name="T39" fmla="*/ 22 h 412"/>
                <a:gd name="T40" fmla="*/ 471 w 529"/>
                <a:gd name="T41" fmla="*/ 12 h 412"/>
                <a:gd name="T42" fmla="*/ 155 w 529"/>
                <a:gd name="T43" fmla="*/ 0 h 412"/>
                <a:gd name="T44" fmla="*/ 81 w 529"/>
                <a:gd name="T45" fmla="*/ 0 h 4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9"/>
                <a:gd name="T70" fmla="*/ 0 h 412"/>
                <a:gd name="T71" fmla="*/ 529 w 529"/>
                <a:gd name="T72" fmla="*/ 412 h 4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9" h="412">
                  <a:moveTo>
                    <a:pt x="81" y="0"/>
                  </a:moveTo>
                  <a:cubicBezTo>
                    <a:pt x="69" y="8"/>
                    <a:pt x="63" y="22"/>
                    <a:pt x="55" y="34"/>
                  </a:cubicBezTo>
                  <a:cubicBezTo>
                    <a:pt x="49" y="43"/>
                    <a:pt x="37" y="53"/>
                    <a:pt x="33" y="64"/>
                  </a:cubicBezTo>
                  <a:cubicBezTo>
                    <a:pt x="28" y="78"/>
                    <a:pt x="27" y="82"/>
                    <a:pt x="19" y="94"/>
                  </a:cubicBezTo>
                  <a:cubicBezTo>
                    <a:pt x="12" y="105"/>
                    <a:pt x="11" y="122"/>
                    <a:pt x="7" y="134"/>
                  </a:cubicBezTo>
                  <a:cubicBezTo>
                    <a:pt x="4" y="155"/>
                    <a:pt x="0" y="175"/>
                    <a:pt x="7" y="196"/>
                  </a:cubicBezTo>
                  <a:cubicBezTo>
                    <a:pt x="9" y="213"/>
                    <a:pt x="14" y="221"/>
                    <a:pt x="21" y="236"/>
                  </a:cubicBezTo>
                  <a:cubicBezTo>
                    <a:pt x="26" y="246"/>
                    <a:pt x="27" y="261"/>
                    <a:pt x="31" y="272"/>
                  </a:cubicBezTo>
                  <a:cubicBezTo>
                    <a:pt x="37" y="289"/>
                    <a:pt x="54" y="308"/>
                    <a:pt x="69" y="318"/>
                  </a:cubicBezTo>
                  <a:cubicBezTo>
                    <a:pt x="74" y="326"/>
                    <a:pt x="81" y="335"/>
                    <a:pt x="89" y="340"/>
                  </a:cubicBezTo>
                  <a:cubicBezTo>
                    <a:pt x="96" y="350"/>
                    <a:pt x="103" y="354"/>
                    <a:pt x="113" y="360"/>
                  </a:cubicBezTo>
                  <a:cubicBezTo>
                    <a:pt x="117" y="362"/>
                    <a:pt x="125" y="368"/>
                    <a:pt x="125" y="368"/>
                  </a:cubicBezTo>
                  <a:cubicBezTo>
                    <a:pt x="147" y="401"/>
                    <a:pt x="218" y="405"/>
                    <a:pt x="253" y="412"/>
                  </a:cubicBezTo>
                  <a:cubicBezTo>
                    <a:pt x="273" y="410"/>
                    <a:pt x="291" y="406"/>
                    <a:pt x="311" y="404"/>
                  </a:cubicBezTo>
                  <a:cubicBezTo>
                    <a:pt x="355" y="393"/>
                    <a:pt x="369" y="396"/>
                    <a:pt x="409" y="374"/>
                  </a:cubicBezTo>
                  <a:cubicBezTo>
                    <a:pt x="426" y="364"/>
                    <a:pt x="438" y="342"/>
                    <a:pt x="455" y="336"/>
                  </a:cubicBezTo>
                  <a:cubicBezTo>
                    <a:pt x="481" y="310"/>
                    <a:pt x="498" y="284"/>
                    <a:pt x="513" y="250"/>
                  </a:cubicBezTo>
                  <a:cubicBezTo>
                    <a:pt x="522" y="230"/>
                    <a:pt x="522" y="208"/>
                    <a:pt x="529" y="188"/>
                  </a:cubicBezTo>
                  <a:cubicBezTo>
                    <a:pt x="527" y="150"/>
                    <a:pt x="525" y="94"/>
                    <a:pt x="503" y="60"/>
                  </a:cubicBezTo>
                  <a:cubicBezTo>
                    <a:pt x="500" y="47"/>
                    <a:pt x="493" y="34"/>
                    <a:pt x="487" y="22"/>
                  </a:cubicBezTo>
                  <a:cubicBezTo>
                    <a:pt x="484" y="16"/>
                    <a:pt x="471" y="12"/>
                    <a:pt x="471" y="12"/>
                  </a:cubicBezTo>
                  <a:cubicBezTo>
                    <a:pt x="369" y="20"/>
                    <a:pt x="257" y="3"/>
                    <a:pt x="155" y="0"/>
                  </a:cubicBezTo>
                  <a:cubicBezTo>
                    <a:pt x="92" y="2"/>
                    <a:pt x="116" y="4"/>
                    <a:pt x="81" y="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7"/>
            <p:cNvSpPr>
              <a:spLocks/>
            </p:cNvSpPr>
            <p:nvPr/>
          </p:nvSpPr>
          <p:spPr bwMode="auto">
            <a:xfrm>
              <a:off x="1273" y="1866"/>
              <a:ext cx="310" cy="145"/>
            </a:xfrm>
            <a:custGeom>
              <a:avLst/>
              <a:gdLst>
                <a:gd name="T0" fmla="*/ 0 w 522"/>
                <a:gd name="T1" fmla="*/ 12 h 242"/>
                <a:gd name="T2" fmla="*/ 22 w 522"/>
                <a:gd name="T3" fmla="*/ 84 h 242"/>
                <a:gd name="T4" fmla="*/ 40 w 522"/>
                <a:gd name="T5" fmla="*/ 126 h 242"/>
                <a:gd name="T6" fmla="*/ 64 w 522"/>
                <a:gd name="T7" fmla="*/ 160 h 242"/>
                <a:gd name="T8" fmla="*/ 108 w 522"/>
                <a:gd name="T9" fmla="*/ 196 h 242"/>
                <a:gd name="T10" fmla="*/ 240 w 522"/>
                <a:gd name="T11" fmla="*/ 242 h 242"/>
                <a:gd name="T12" fmla="*/ 324 w 522"/>
                <a:gd name="T13" fmla="*/ 234 h 242"/>
                <a:gd name="T14" fmla="*/ 372 w 522"/>
                <a:gd name="T15" fmla="*/ 220 h 242"/>
                <a:gd name="T16" fmla="*/ 404 w 522"/>
                <a:gd name="T17" fmla="*/ 206 h 242"/>
                <a:gd name="T18" fmla="*/ 452 w 522"/>
                <a:gd name="T19" fmla="*/ 166 h 242"/>
                <a:gd name="T20" fmla="*/ 484 w 522"/>
                <a:gd name="T21" fmla="*/ 116 h 242"/>
                <a:gd name="T22" fmla="*/ 506 w 522"/>
                <a:gd name="T23" fmla="*/ 80 h 242"/>
                <a:gd name="T24" fmla="*/ 512 w 522"/>
                <a:gd name="T25" fmla="*/ 62 h 242"/>
                <a:gd name="T26" fmla="*/ 514 w 522"/>
                <a:gd name="T27" fmla="*/ 56 h 242"/>
                <a:gd name="T28" fmla="*/ 516 w 522"/>
                <a:gd name="T29" fmla="*/ 18 h 242"/>
                <a:gd name="T30" fmla="*/ 492 w 522"/>
                <a:gd name="T31" fmla="*/ 20 h 242"/>
                <a:gd name="T32" fmla="*/ 480 w 522"/>
                <a:gd name="T33" fmla="*/ 24 h 242"/>
                <a:gd name="T34" fmla="*/ 220 w 522"/>
                <a:gd name="T35" fmla="*/ 18 h 242"/>
                <a:gd name="T36" fmla="*/ 76 w 522"/>
                <a:gd name="T37" fmla="*/ 14 h 242"/>
                <a:gd name="T38" fmla="*/ 0 w 522"/>
                <a:gd name="T39" fmla="*/ 12 h 2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2"/>
                <a:gd name="T61" fmla="*/ 0 h 242"/>
                <a:gd name="T62" fmla="*/ 522 w 522"/>
                <a:gd name="T63" fmla="*/ 242 h 2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2" h="242">
                  <a:moveTo>
                    <a:pt x="0" y="12"/>
                  </a:moveTo>
                  <a:cubicBezTo>
                    <a:pt x="4" y="37"/>
                    <a:pt x="12" y="61"/>
                    <a:pt x="22" y="84"/>
                  </a:cubicBezTo>
                  <a:cubicBezTo>
                    <a:pt x="28" y="98"/>
                    <a:pt x="29" y="115"/>
                    <a:pt x="40" y="126"/>
                  </a:cubicBezTo>
                  <a:cubicBezTo>
                    <a:pt x="44" y="138"/>
                    <a:pt x="53" y="153"/>
                    <a:pt x="64" y="160"/>
                  </a:cubicBezTo>
                  <a:cubicBezTo>
                    <a:pt x="78" y="181"/>
                    <a:pt x="93" y="181"/>
                    <a:pt x="108" y="196"/>
                  </a:cubicBezTo>
                  <a:cubicBezTo>
                    <a:pt x="140" y="228"/>
                    <a:pt x="197" y="236"/>
                    <a:pt x="240" y="242"/>
                  </a:cubicBezTo>
                  <a:cubicBezTo>
                    <a:pt x="268" y="240"/>
                    <a:pt x="296" y="236"/>
                    <a:pt x="324" y="234"/>
                  </a:cubicBezTo>
                  <a:cubicBezTo>
                    <a:pt x="339" y="229"/>
                    <a:pt x="359" y="229"/>
                    <a:pt x="372" y="220"/>
                  </a:cubicBezTo>
                  <a:cubicBezTo>
                    <a:pt x="381" y="214"/>
                    <a:pt x="394" y="209"/>
                    <a:pt x="404" y="206"/>
                  </a:cubicBezTo>
                  <a:cubicBezTo>
                    <a:pt x="418" y="192"/>
                    <a:pt x="439" y="182"/>
                    <a:pt x="452" y="166"/>
                  </a:cubicBezTo>
                  <a:cubicBezTo>
                    <a:pt x="465" y="150"/>
                    <a:pt x="474" y="133"/>
                    <a:pt x="484" y="116"/>
                  </a:cubicBezTo>
                  <a:cubicBezTo>
                    <a:pt x="491" y="104"/>
                    <a:pt x="500" y="93"/>
                    <a:pt x="506" y="80"/>
                  </a:cubicBezTo>
                  <a:cubicBezTo>
                    <a:pt x="506" y="80"/>
                    <a:pt x="511" y="65"/>
                    <a:pt x="512" y="62"/>
                  </a:cubicBezTo>
                  <a:cubicBezTo>
                    <a:pt x="513" y="60"/>
                    <a:pt x="514" y="56"/>
                    <a:pt x="514" y="56"/>
                  </a:cubicBezTo>
                  <a:cubicBezTo>
                    <a:pt x="518" y="22"/>
                    <a:pt x="521" y="34"/>
                    <a:pt x="516" y="18"/>
                  </a:cubicBezTo>
                  <a:cubicBezTo>
                    <a:pt x="522" y="0"/>
                    <a:pt x="498" y="18"/>
                    <a:pt x="492" y="20"/>
                  </a:cubicBezTo>
                  <a:cubicBezTo>
                    <a:pt x="488" y="22"/>
                    <a:pt x="480" y="24"/>
                    <a:pt x="480" y="24"/>
                  </a:cubicBezTo>
                  <a:cubicBezTo>
                    <a:pt x="393" y="18"/>
                    <a:pt x="308" y="19"/>
                    <a:pt x="220" y="18"/>
                  </a:cubicBezTo>
                  <a:cubicBezTo>
                    <a:pt x="171" y="20"/>
                    <a:pt x="125" y="16"/>
                    <a:pt x="76" y="14"/>
                  </a:cubicBezTo>
                  <a:cubicBezTo>
                    <a:pt x="69" y="14"/>
                    <a:pt x="0" y="22"/>
                    <a:pt x="0" y="12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8"/>
            <p:cNvSpPr>
              <a:spLocks/>
            </p:cNvSpPr>
            <p:nvPr/>
          </p:nvSpPr>
          <p:spPr bwMode="auto">
            <a:xfrm>
              <a:off x="2997" y="1924"/>
              <a:ext cx="289" cy="88"/>
            </a:xfrm>
            <a:custGeom>
              <a:avLst/>
              <a:gdLst>
                <a:gd name="T0" fmla="*/ 0 w 482"/>
                <a:gd name="T1" fmla="*/ 3 h 147"/>
                <a:gd name="T2" fmla="*/ 20 w 482"/>
                <a:gd name="T3" fmla="*/ 25 h 147"/>
                <a:gd name="T4" fmla="*/ 32 w 482"/>
                <a:gd name="T5" fmla="*/ 41 h 147"/>
                <a:gd name="T6" fmla="*/ 46 w 482"/>
                <a:gd name="T7" fmla="*/ 57 h 147"/>
                <a:gd name="T8" fmla="*/ 68 w 482"/>
                <a:gd name="T9" fmla="*/ 77 h 147"/>
                <a:gd name="T10" fmla="*/ 94 w 482"/>
                <a:gd name="T11" fmla="*/ 99 h 147"/>
                <a:gd name="T12" fmla="*/ 130 w 482"/>
                <a:gd name="T13" fmla="*/ 123 h 147"/>
                <a:gd name="T14" fmla="*/ 180 w 482"/>
                <a:gd name="T15" fmla="*/ 137 h 147"/>
                <a:gd name="T16" fmla="*/ 210 w 482"/>
                <a:gd name="T17" fmla="*/ 143 h 147"/>
                <a:gd name="T18" fmla="*/ 230 w 482"/>
                <a:gd name="T19" fmla="*/ 147 h 147"/>
                <a:gd name="T20" fmla="*/ 292 w 482"/>
                <a:gd name="T21" fmla="*/ 141 h 147"/>
                <a:gd name="T22" fmla="*/ 328 w 482"/>
                <a:gd name="T23" fmla="*/ 135 h 147"/>
                <a:gd name="T24" fmla="*/ 370 w 482"/>
                <a:gd name="T25" fmla="*/ 117 h 147"/>
                <a:gd name="T26" fmla="*/ 400 w 482"/>
                <a:gd name="T27" fmla="*/ 97 h 147"/>
                <a:gd name="T28" fmla="*/ 446 w 482"/>
                <a:gd name="T29" fmla="*/ 55 h 147"/>
                <a:gd name="T30" fmla="*/ 460 w 482"/>
                <a:gd name="T31" fmla="*/ 37 h 147"/>
                <a:gd name="T32" fmla="*/ 476 w 482"/>
                <a:gd name="T33" fmla="*/ 1 h 147"/>
                <a:gd name="T34" fmla="*/ 408 w 482"/>
                <a:gd name="T35" fmla="*/ 13 h 147"/>
                <a:gd name="T36" fmla="*/ 264 w 482"/>
                <a:gd name="T37" fmla="*/ 7 h 147"/>
                <a:gd name="T38" fmla="*/ 0 w 482"/>
                <a:gd name="T39" fmla="*/ 3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2"/>
                <a:gd name="T61" fmla="*/ 0 h 147"/>
                <a:gd name="T62" fmla="*/ 482 w 482"/>
                <a:gd name="T63" fmla="*/ 147 h 1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2" h="147">
                  <a:moveTo>
                    <a:pt x="0" y="3"/>
                  </a:moveTo>
                  <a:cubicBezTo>
                    <a:pt x="7" y="13"/>
                    <a:pt x="10" y="18"/>
                    <a:pt x="20" y="25"/>
                  </a:cubicBezTo>
                  <a:cubicBezTo>
                    <a:pt x="23" y="33"/>
                    <a:pt x="25" y="36"/>
                    <a:pt x="32" y="41"/>
                  </a:cubicBezTo>
                  <a:cubicBezTo>
                    <a:pt x="41" y="55"/>
                    <a:pt x="36" y="50"/>
                    <a:pt x="46" y="57"/>
                  </a:cubicBezTo>
                  <a:cubicBezTo>
                    <a:pt x="51" y="65"/>
                    <a:pt x="60" y="72"/>
                    <a:pt x="68" y="77"/>
                  </a:cubicBezTo>
                  <a:cubicBezTo>
                    <a:pt x="72" y="88"/>
                    <a:pt x="84" y="94"/>
                    <a:pt x="94" y="99"/>
                  </a:cubicBezTo>
                  <a:cubicBezTo>
                    <a:pt x="106" y="105"/>
                    <a:pt x="119" y="116"/>
                    <a:pt x="130" y="123"/>
                  </a:cubicBezTo>
                  <a:cubicBezTo>
                    <a:pt x="143" y="132"/>
                    <a:pt x="165" y="134"/>
                    <a:pt x="180" y="137"/>
                  </a:cubicBezTo>
                  <a:cubicBezTo>
                    <a:pt x="180" y="137"/>
                    <a:pt x="205" y="142"/>
                    <a:pt x="210" y="143"/>
                  </a:cubicBezTo>
                  <a:cubicBezTo>
                    <a:pt x="217" y="144"/>
                    <a:pt x="230" y="147"/>
                    <a:pt x="230" y="147"/>
                  </a:cubicBezTo>
                  <a:cubicBezTo>
                    <a:pt x="251" y="145"/>
                    <a:pt x="271" y="143"/>
                    <a:pt x="292" y="141"/>
                  </a:cubicBezTo>
                  <a:cubicBezTo>
                    <a:pt x="304" y="139"/>
                    <a:pt x="316" y="137"/>
                    <a:pt x="328" y="135"/>
                  </a:cubicBezTo>
                  <a:cubicBezTo>
                    <a:pt x="343" y="130"/>
                    <a:pt x="355" y="122"/>
                    <a:pt x="370" y="117"/>
                  </a:cubicBezTo>
                  <a:cubicBezTo>
                    <a:pt x="382" y="113"/>
                    <a:pt x="388" y="101"/>
                    <a:pt x="400" y="97"/>
                  </a:cubicBezTo>
                  <a:cubicBezTo>
                    <a:pt x="415" y="82"/>
                    <a:pt x="428" y="67"/>
                    <a:pt x="446" y="55"/>
                  </a:cubicBezTo>
                  <a:cubicBezTo>
                    <a:pt x="456" y="41"/>
                    <a:pt x="451" y="46"/>
                    <a:pt x="460" y="37"/>
                  </a:cubicBezTo>
                  <a:cubicBezTo>
                    <a:pt x="462" y="32"/>
                    <a:pt x="482" y="0"/>
                    <a:pt x="476" y="1"/>
                  </a:cubicBezTo>
                  <a:cubicBezTo>
                    <a:pt x="453" y="6"/>
                    <a:pt x="431" y="10"/>
                    <a:pt x="408" y="13"/>
                  </a:cubicBezTo>
                  <a:cubicBezTo>
                    <a:pt x="360" y="11"/>
                    <a:pt x="312" y="10"/>
                    <a:pt x="264" y="7"/>
                  </a:cubicBezTo>
                  <a:cubicBezTo>
                    <a:pt x="175" y="9"/>
                    <a:pt x="88" y="6"/>
                    <a:pt x="0" y="3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Freeform 9"/>
            <p:cNvSpPr>
              <a:spLocks/>
            </p:cNvSpPr>
            <p:nvPr/>
          </p:nvSpPr>
          <p:spPr bwMode="auto">
            <a:xfrm>
              <a:off x="2238" y="1761"/>
              <a:ext cx="311" cy="250"/>
            </a:xfrm>
            <a:custGeom>
              <a:avLst/>
              <a:gdLst>
                <a:gd name="T0" fmla="*/ 92 w 521"/>
                <a:gd name="T1" fmla="*/ 1 h 417"/>
                <a:gd name="T2" fmla="*/ 74 w 521"/>
                <a:gd name="T3" fmla="*/ 11 h 417"/>
                <a:gd name="T4" fmla="*/ 54 w 521"/>
                <a:gd name="T5" fmla="*/ 33 h 417"/>
                <a:gd name="T6" fmla="*/ 18 w 521"/>
                <a:gd name="T7" fmla="*/ 93 h 417"/>
                <a:gd name="T8" fmla="*/ 6 w 521"/>
                <a:gd name="T9" fmla="*/ 123 h 417"/>
                <a:gd name="T10" fmla="*/ 0 w 521"/>
                <a:gd name="T11" fmla="*/ 141 h 417"/>
                <a:gd name="T12" fmla="*/ 8 w 521"/>
                <a:gd name="T13" fmla="*/ 239 h 417"/>
                <a:gd name="T14" fmla="*/ 28 w 521"/>
                <a:gd name="T15" fmla="*/ 275 h 417"/>
                <a:gd name="T16" fmla="*/ 66 w 521"/>
                <a:gd name="T17" fmla="*/ 333 h 417"/>
                <a:gd name="T18" fmla="*/ 82 w 521"/>
                <a:gd name="T19" fmla="*/ 347 h 417"/>
                <a:gd name="T20" fmla="*/ 88 w 521"/>
                <a:gd name="T21" fmla="*/ 351 h 417"/>
                <a:gd name="T22" fmla="*/ 122 w 521"/>
                <a:gd name="T23" fmla="*/ 377 h 417"/>
                <a:gd name="T24" fmla="*/ 256 w 521"/>
                <a:gd name="T25" fmla="*/ 417 h 417"/>
                <a:gd name="T26" fmla="*/ 368 w 521"/>
                <a:gd name="T27" fmla="*/ 397 h 417"/>
                <a:gd name="T28" fmla="*/ 468 w 521"/>
                <a:gd name="T29" fmla="*/ 325 h 417"/>
                <a:gd name="T30" fmla="*/ 476 w 521"/>
                <a:gd name="T31" fmla="*/ 315 h 417"/>
                <a:gd name="T32" fmla="*/ 494 w 521"/>
                <a:gd name="T33" fmla="*/ 285 h 417"/>
                <a:gd name="T34" fmla="*/ 518 w 521"/>
                <a:gd name="T35" fmla="*/ 231 h 417"/>
                <a:gd name="T36" fmla="*/ 516 w 521"/>
                <a:gd name="T37" fmla="*/ 211 h 417"/>
                <a:gd name="T38" fmla="*/ 518 w 521"/>
                <a:gd name="T39" fmla="*/ 187 h 417"/>
                <a:gd name="T40" fmla="*/ 452 w 521"/>
                <a:gd name="T41" fmla="*/ 15 h 417"/>
                <a:gd name="T42" fmla="*/ 388 w 521"/>
                <a:gd name="T43" fmla="*/ 3 h 417"/>
                <a:gd name="T44" fmla="*/ 138 w 521"/>
                <a:gd name="T45" fmla="*/ 3 h 417"/>
                <a:gd name="T46" fmla="*/ 92 w 521"/>
                <a:gd name="T47" fmla="*/ 1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1"/>
                <a:gd name="T73" fmla="*/ 0 h 417"/>
                <a:gd name="T74" fmla="*/ 521 w 521"/>
                <a:gd name="T75" fmla="*/ 417 h 4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1" h="417">
                  <a:moveTo>
                    <a:pt x="92" y="1"/>
                  </a:moveTo>
                  <a:cubicBezTo>
                    <a:pt x="85" y="3"/>
                    <a:pt x="74" y="11"/>
                    <a:pt x="74" y="11"/>
                  </a:cubicBezTo>
                  <a:cubicBezTo>
                    <a:pt x="68" y="19"/>
                    <a:pt x="60" y="25"/>
                    <a:pt x="54" y="33"/>
                  </a:cubicBezTo>
                  <a:cubicBezTo>
                    <a:pt x="40" y="51"/>
                    <a:pt x="27" y="73"/>
                    <a:pt x="18" y="93"/>
                  </a:cubicBezTo>
                  <a:cubicBezTo>
                    <a:pt x="14" y="102"/>
                    <a:pt x="9" y="113"/>
                    <a:pt x="6" y="123"/>
                  </a:cubicBezTo>
                  <a:cubicBezTo>
                    <a:pt x="4" y="129"/>
                    <a:pt x="0" y="141"/>
                    <a:pt x="0" y="141"/>
                  </a:cubicBezTo>
                  <a:cubicBezTo>
                    <a:pt x="4" y="173"/>
                    <a:pt x="1" y="208"/>
                    <a:pt x="8" y="239"/>
                  </a:cubicBezTo>
                  <a:cubicBezTo>
                    <a:pt x="11" y="252"/>
                    <a:pt x="23" y="263"/>
                    <a:pt x="28" y="275"/>
                  </a:cubicBezTo>
                  <a:cubicBezTo>
                    <a:pt x="37" y="296"/>
                    <a:pt x="46" y="320"/>
                    <a:pt x="66" y="333"/>
                  </a:cubicBezTo>
                  <a:cubicBezTo>
                    <a:pt x="73" y="343"/>
                    <a:pt x="68" y="338"/>
                    <a:pt x="82" y="347"/>
                  </a:cubicBezTo>
                  <a:cubicBezTo>
                    <a:pt x="84" y="348"/>
                    <a:pt x="88" y="351"/>
                    <a:pt x="88" y="351"/>
                  </a:cubicBezTo>
                  <a:cubicBezTo>
                    <a:pt x="96" y="363"/>
                    <a:pt x="110" y="369"/>
                    <a:pt x="122" y="377"/>
                  </a:cubicBezTo>
                  <a:cubicBezTo>
                    <a:pt x="161" y="403"/>
                    <a:pt x="211" y="409"/>
                    <a:pt x="256" y="417"/>
                  </a:cubicBezTo>
                  <a:cubicBezTo>
                    <a:pt x="293" y="414"/>
                    <a:pt x="333" y="409"/>
                    <a:pt x="368" y="397"/>
                  </a:cubicBezTo>
                  <a:cubicBezTo>
                    <a:pt x="400" y="386"/>
                    <a:pt x="444" y="349"/>
                    <a:pt x="468" y="325"/>
                  </a:cubicBezTo>
                  <a:cubicBezTo>
                    <a:pt x="473" y="310"/>
                    <a:pt x="466" y="328"/>
                    <a:pt x="476" y="315"/>
                  </a:cubicBezTo>
                  <a:cubicBezTo>
                    <a:pt x="483" y="307"/>
                    <a:pt x="488" y="294"/>
                    <a:pt x="494" y="285"/>
                  </a:cubicBezTo>
                  <a:cubicBezTo>
                    <a:pt x="501" y="274"/>
                    <a:pt x="514" y="244"/>
                    <a:pt x="518" y="231"/>
                  </a:cubicBezTo>
                  <a:cubicBezTo>
                    <a:pt x="515" y="223"/>
                    <a:pt x="518" y="219"/>
                    <a:pt x="516" y="211"/>
                  </a:cubicBezTo>
                  <a:cubicBezTo>
                    <a:pt x="518" y="202"/>
                    <a:pt x="521" y="196"/>
                    <a:pt x="518" y="187"/>
                  </a:cubicBezTo>
                  <a:cubicBezTo>
                    <a:pt x="515" y="123"/>
                    <a:pt x="509" y="53"/>
                    <a:pt x="452" y="15"/>
                  </a:cubicBezTo>
                  <a:cubicBezTo>
                    <a:pt x="436" y="4"/>
                    <a:pt x="405" y="5"/>
                    <a:pt x="388" y="3"/>
                  </a:cubicBezTo>
                  <a:cubicBezTo>
                    <a:pt x="304" y="5"/>
                    <a:pt x="222" y="7"/>
                    <a:pt x="138" y="3"/>
                  </a:cubicBezTo>
                  <a:cubicBezTo>
                    <a:pt x="111" y="0"/>
                    <a:pt x="126" y="1"/>
                    <a:pt x="92" y="1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Freeform 10"/>
            <p:cNvSpPr>
              <a:spLocks/>
            </p:cNvSpPr>
            <p:nvPr/>
          </p:nvSpPr>
          <p:spPr bwMode="auto">
            <a:xfrm>
              <a:off x="2610" y="1847"/>
              <a:ext cx="318" cy="164"/>
            </a:xfrm>
            <a:custGeom>
              <a:avLst/>
              <a:gdLst>
                <a:gd name="T0" fmla="*/ 8 w 532"/>
                <a:gd name="T1" fmla="*/ 0 h 274"/>
                <a:gd name="T2" fmla="*/ 12 w 532"/>
                <a:gd name="T3" fmla="*/ 78 h 274"/>
                <a:gd name="T4" fmla="*/ 44 w 532"/>
                <a:gd name="T5" fmla="*/ 150 h 274"/>
                <a:gd name="T6" fmla="*/ 114 w 532"/>
                <a:gd name="T7" fmla="*/ 234 h 274"/>
                <a:gd name="T8" fmla="*/ 152 w 532"/>
                <a:gd name="T9" fmla="*/ 248 h 274"/>
                <a:gd name="T10" fmla="*/ 242 w 532"/>
                <a:gd name="T11" fmla="*/ 274 h 274"/>
                <a:gd name="T12" fmla="*/ 358 w 532"/>
                <a:gd name="T13" fmla="*/ 258 h 274"/>
                <a:gd name="T14" fmla="*/ 382 w 532"/>
                <a:gd name="T15" fmla="*/ 244 h 274"/>
                <a:gd name="T16" fmla="*/ 394 w 532"/>
                <a:gd name="T17" fmla="*/ 240 h 274"/>
                <a:gd name="T18" fmla="*/ 430 w 532"/>
                <a:gd name="T19" fmla="*/ 218 h 274"/>
                <a:gd name="T20" fmla="*/ 440 w 532"/>
                <a:gd name="T21" fmla="*/ 210 h 274"/>
                <a:gd name="T22" fmla="*/ 452 w 532"/>
                <a:gd name="T23" fmla="*/ 202 h 274"/>
                <a:gd name="T24" fmla="*/ 490 w 532"/>
                <a:gd name="T25" fmla="*/ 148 h 274"/>
                <a:gd name="T26" fmla="*/ 494 w 532"/>
                <a:gd name="T27" fmla="*/ 136 h 274"/>
                <a:gd name="T28" fmla="*/ 502 w 532"/>
                <a:gd name="T29" fmla="*/ 124 h 274"/>
                <a:gd name="T30" fmla="*/ 514 w 532"/>
                <a:gd name="T31" fmla="*/ 94 h 274"/>
                <a:gd name="T32" fmla="*/ 520 w 532"/>
                <a:gd name="T33" fmla="*/ 76 h 274"/>
                <a:gd name="T34" fmla="*/ 462 w 532"/>
                <a:gd name="T35" fmla="*/ 30 h 274"/>
                <a:gd name="T36" fmla="*/ 332 w 532"/>
                <a:gd name="T37" fmla="*/ 26 h 274"/>
                <a:gd name="T38" fmla="*/ 290 w 532"/>
                <a:gd name="T39" fmla="*/ 30 h 274"/>
                <a:gd name="T40" fmla="*/ 168 w 532"/>
                <a:gd name="T41" fmla="*/ 24 h 274"/>
                <a:gd name="T42" fmla="*/ 52 w 532"/>
                <a:gd name="T43" fmla="*/ 12 h 274"/>
                <a:gd name="T44" fmla="*/ 8 w 532"/>
                <a:gd name="T45" fmla="*/ 0 h 2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2"/>
                <a:gd name="T70" fmla="*/ 0 h 274"/>
                <a:gd name="T71" fmla="*/ 532 w 532"/>
                <a:gd name="T72" fmla="*/ 274 h 2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2" h="274">
                  <a:moveTo>
                    <a:pt x="8" y="0"/>
                  </a:moveTo>
                  <a:cubicBezTo>
                    <a:pt x="0" y="24"/>
                    <a:pt x="8" y="53"/>
                    <a:pt x="12" y="78"/>
                  </a:cubicBezTo>
                  <a:cubicBezTo>
                    <a:pt x="18" y="119"/>
                    <a:pt x="27" y="118"/>
                    <a:pt x="44" y="150"/>
                  </a:cubicBezTo>
                  <a:cubicBezTo>
                    <a:pt x="61" y="181"/>
                    <a:pt x="84" y="214"/>
                    <a:pt x="114" y="234"/>
                  </a:cubicBezTo>
                  <a:cubicBezTo>
                    <a:pt x="125" y="242"/>
                    <a:pt x="140" y="242"/>
                    <a:pt x="152" y="248"/>
                  </a:cubicBezTo>
                  <a:cubicBezTo>
                    <a:pt x="182" y="263"/>
                    <a:pt x="208" y="270"/>
                    <a:pt x="242" y="274"/>
                  </a:cubicBezTo>
                  <a:cubicBezTo>
                    <a:pt x="280" y="272"/>
                    <a:pt x="321" y="267"/>
                    <a:pt x="358" y="258"/>
                  </a:cubicBezTo>
                  <a:cubicBezTo>
                    <a:pt x="366" y="253"/>
                    <a:pt x="374" y="248"/>
                    <a:pt x="382" y="244"/>
                  </a:cubicBezTo>
                  <a:cubicBezTo>
                    <a:pt x="386" y="242"/>
                    <a:pt x="394" y="240"/>
                    <a:pt x="394" y="240"/>
                  </a:cubicBezTo>
                  <a:cubicBezTo>
                    <a:pt x="403" y="231"/>
                    <a:pt x="417" y="222"/>
                    <a:pt x="430" y="218"/>
                  </a:cubicBezTo>
                  <a:cubicBezTo>
                    <a:pt x="437" y="207"/>
                    <a:pt x="430" y="216"/>
                    <a:pt x="440" y="210"/>
                  </a:cubicBezTo>
                  <a:cubicBezTo>
                    <a:pt x="444" y="208"/>
                    <a:pt x="452" y="202"/>
                    <a:pt x="452" y="202"/>
                  </a:cubicBezTo>
                  <a:cubicBezTo>
                    <a:pt x="464" y="184"/>
                    <a:pt x="478" y="166"/>
                    <a:pt x="490" y="148"/>
                  </a:cubicBezTo>
                  <a:cubicBezTo>
                    <a:pt x="492" y="144"/>
                    <a:pt x="492" y="140"/>
                    <a:pt x="494" y="136"/>
                  </a:cubicBezTo>
                  <a:cubicBezTo>
                    <a:pt x="497" y="132"/>
                    <a:pt x="500" y="129"/>
                    <a:pt x="502" y="124"/>
                  </a:cubicBezTo>
                  <a:cubicBezTo>
                    <a:pt x="505" y="114"/>
                    <a:pt x="511" y="104"/>
                    <a:pt x="514" y="94"/>
                  </a:cubicBezTo>
                  <a:cubicBezTo>
                    <a:pt x="516" y="88"/>
                    <a:pt x="520" y="76"/>
                    <a:pt x="520" y="76"/>
                  </a:cubicBezTo>
                  <a:cubicBezTo>
                    <a:pt x="528" y="12"/>
                    <a:pt x="532" y="28"/>
                    <a:pt x="462" y="30"/>
                  </a:cubicBezTo>
                  <a:cubicBezTo>
                    <a:pt x="412" y="24"/>
                    <a:pt x="425" y="25"/>
                    <a:pt x="332" y="26"/>
                  </a:cubicBezTo>
                  <a:cubicBezTo>
                    <a:pt x="318" y="26"/>
                    <a:pt x="290" y="30"/>
                    <a:pt x="290" y="30"/>
                  </a:cubicBezTo>
                  <a:cubicBezTo>
                    <a:pt x="247" y="27"/>
                    <a:pt x="214" y="25"/>
                    <a:pt x="168" y="24"/>
                  </a:cubicBezTo>
                  <a:cubicBezTo>
                    <a:pt x="129" y="20"/>
                    <a:pt x="91" y="14"/>
                    <a:pt x="52" y="12"/>
                  </a:cubicBezTo>
                  <a:cubicBezTo>
                    <a:pt x="5" y="9"/>
                    <a:pt x="8" y="25"/>
                    <a:pt x="8" y="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Freeform 11"/>
            <p:cNvSpPr>
              <a:spLocks/>
            </p:cNvSpPr>
            <p:nvPr/>
          </p:nvSpPr>
          <p:spPr bwMode="auto">
            <a:xfrm>
              <a:off x="3950" y="1778"/>
              <a:ext cx="310" cy="233"/>
            </a:xfrm>
            <a:custGeom>
              <a:avLst/>
              <a:gdLst>
                <a:gd name="T0" fmla="*/ 54 w 519"/>
                <a:gd name="T1" fmla="*/ 3 h 389"/>
                <a:gd name="T2" fmla="*/ 0 w 519"/>
                <a:gd name="T3" fmla="*/ 145 h 389"/>
                <a:gd name="T4" fmla="*/ 34 w 519"/>
                <a:gd name="T5" fmla="*/ 259 h 389"/>
                <a:gd name="T6" fmla="*/ 54 w 519"/>
                <a:gd name="T7" fmla="*/ 295 h 389"/>
                <a:gd name="T8" fmla="*/ 84 w 519"/>
                <a:gd name="T9" fmla="*/ 323 h 389"/>
                <a:gd name="T10" fmla="*/ 138 w 519"/>
                <a:gd name="T11" fmla="*/ 365 h 389"/>
                <a:gd name="T12" fmla="*/ 240 w 519"/>
                <a:gd name="T13" fmla="*/ 389 h 389"/>
                <a:gd name="T14" fmla="*/ 344 w 519"/>
                <a:gd name="T15" fmla="*/ 375 h 389"/>
                <a:gd name="T16" fmla="*/ 380 w 519"/>
                <a:gd name="T17" fmla="*/ 363 h 389"/>
                <a:gd name="T18" fmla="*/ 428 w 519"/>
                <a:gd name="T19" fmla="*/ 331 h 389"/>
                <a:gd name="T20" fmla="*/ 446 w 519"/>
                <a:gd name="T21" fmla="*/ 317 h 389"/>
                <a:gd name="T22" fmla="*/ 456 w 519"/>
                <a:gd name="T23" fmla="*/ 307 h 389"/>
                <a:gd name="T24" fmla="*/ 498 w 519"/>
                <a:gd name="T25" fmla="*/ 241 h 389"/>
                <a:gd name="T26" fmla="*/ 512 w 519"/>
                <a:gd name="T27" fmla="*/ 207 h 389"/>
                <a:gd name="T28" fmla="*/ 516 w 519"/>
                <a:gd name="T29" fmla="*/ 195 h 389"/>
                <a:gd name="T30" fmla="*/ 518 w 519"/>
                <a:gd name="T31" fmla="*/ 149 h 389"/>
                <a:gd name="T32" fmla="*/ 516 w 519"/>
                <a:gd name="T33" fmla="*/ 107 h 389"/>
                <a:gd name="T34" fmla="*/ 492 w 519"/>
                <a:gd name="T35" fmla="*/ 33 h 389"/>
                <a:gd name="T36" fmla="*/ 452 w 519"/>
                <a:gd name="T37" fmla="*/ 9 h 389"/>
                <a:gd name="T38" fmla="*/ 434 w 519"/>
                <a:gd name="T39" fmla="*/ 3 h 389"/>
                <a:gd name="T40" fmla="*/ 388 w 519"/>
                <a:gd name="T41" fmla="*/ 9 h 389"/>
                <a:gd name="T42" fmla="*/ 334 w 519"/>
                <a:gd name="T43" fmla="*/ 7 h 389"/>
                <a:gd name="T44" fmla="*/ 186 w 519"/>
                <a:gd name="T45" fmla="*/ 3 h 389"/>
                <a:gd name="T46" fmla="*/ 54 w 519"/>
                <a:gd name="T47" fmla="*/ 3 h 3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9"/>
                <a:gd name="T73" fmla="*/ 0 h 389"/>
                <a:gd name="T74" fmla="*/ 519 w 519"/>
                <a:gd name="T75" fmla="*/ 389 h 3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9" h="389">
                  <a:moveTo>
                    <a:pt x="54" y="3"/>
                  </a:moveTo>
                  <a:cubicBezTo>
                    <a:pt x="19" y="55"/>
                    <a:pt x="6" y="80"/>
                    <a:pt x="0" y="145"/>
                  </a:cubicBezTo>
                  <a:cubicBezTo>
                    <a:pt x="4" y="188"/>
                    <a:pt x="15" y="221"/>
                    <a:pt x="34" y="259"/>
                  </a:cubicBezTo>
                  <a:cubicBezTo>
                    <a:pt x="40" y="271"/>
                    <a:pt x="44" y="285"/>
                    <a:pt x="54" y="295"/>
                  </a:cubicBezTo>
                  <a:cubicBezTo>
                    <a:pt x="64" y="305"/>
                    <a:pt x="74" y="313"/>
                    <a:pt x="84" y="323"/>
                  </a:cubicBezTo>
                  <a:cubicBezTo>
                    <a:pt x="98" y="337"/>
                    <a:pt x="119" y="359"/>
                    <a:pt x="138" y="365"/>
                  </a:cubicBezTo>
                  <a:cubicBezTo>
                    <a:pt x="172" y="376"/>
                    <a:pt x="204" y="385"/>
                    <a:pt x="240" y="389"/>
                  </a:cubicBezTo>
                  <a:cubicBezTo>
                    <a:pt x="277" y="387"/>
                    <a:pt x="309" y="383"/>
                    <a:pt x="344" y="375"/>
                  </a:cubicBezTo>
                  <a:cubicBezTo>
                    <a:pt x="356" y="372"/>
                    <a:pt x="371" y="371"/>
                    <a:pt x="380" y="363"/>
                  </a:cubicBezTo>
                  <a:cubicBezTo>
                    <a:pt x="395" y="350"/>
                    <a:pt x="412" y="342"/>
                    <a:pt x="428" y="331"/>
                  </a:cubicBezTo>
                  <a:cubicBezTo>
                    <a:pt x="434" y="327"/>
                    <a:pt x="446" y="317"/>
                    <a:pt x="446" y="317"/>
                  </a:cubicBezTo>
                  <a:cubicBezTo>
                    <a:pt x="462" y="293"/>
                    <a:pt x="437" y="328"/>
                    <a:pt x="456" y="307"/>
                  </a:cubicBezTo>
                  <a:cubicBezTo>
                    <a:pt x="473" y="288"/>
                    <a:pt x="484" y="262"/>
                    <a:pt x="498" y="241"/>
                  </a:cubicBezTo>
                  <a:cubicBezTo>
                    <a:pt x="506" y="229"/>
                    <a:pt x="508" y="220"/>
                    <a:pt x="512" y="207"/>
                  </a:cubicBezTo>
                  <a:cubicBezTo>
                    <a:pt x="513" y="203"/>
                    <a:pt x="516" y="195"/>
                    <a:pt x="516" y="195"/>
                  </a:cubicBezTo>
                  <a:cubicBezTo>
                    <a:pt x="511" y="180"/>
                    <a:pt x="516" y="164"/>
                    <a:pt x="518" y="149"/>
                  </a:cubicBezTo>
                  <a:cubicBezTo>
                    <a:pt x="514" y="136"/>
                    <a:pt x="519" y="121"/>
                    <a:pt x="516" y="107"/>
                  </a:cubicBezTo>
                  <a:cubicBezTo>
                    <a:pt x="514" y="98"/>
                    <a:pt x="496" y="39"/>
                    <a:pt x="492" y="33"/>
                  </a:cubicBezTo>
                  <a:cubicBezTo>
                    <a:pt x="482" y="19"/>
                    <a:pt x="467" y="14"/>
                    <a:pt x="452" y="9"/>
                  </a:cubicBezTo>
                  <a:cubicBezTo>
                    <a:pt x="446" y="7"/>
                    <a:pt x="434" y="3"/>
                    <a:pt x="434" y="3"/>
                  </a:cubicBezTo>
                  <a:cubicBezTo>
                    <a:pt x="416" y="4"/>
                    <a:pt x="404" y="6"/>
                    <a:pt x="388" y="9"/>
                  </a:cubicBezTo>
                  <a:cubicBezTo>
                    <a:pt x="370" y="8"/>
                    <a:pt x="352" y="8"/>
                    <a:pt x="334" y="7"/>
                  </a:cubicBezTo>
                  <a:cubicBezTo>
                    <a:pt x="285" y="6"/>
                    <a:pt x="186" y="3"/>
                    <a:pt x="186" y="3"/>
                  </a:cubicBezTo>
                  <a:cubicBezTo>
                    <a:pt x="142" y="0"/>
                    <a:pt x="98" y="3"/>
                    <a:pt x="54" y="3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Rectangle 62"/>
            <p:cNvSpPr>
              <a:spLocks noChangeArrowheads="1"/>
            </p:cNvSpPr>
            <p:nvPr/>
          </p:nvSpPr>
          <p:spPr bwMode="auto">
            <a:xfrm>
              <a:off x="1059" y="1829"/>
              <a:ext cx="96" cy="4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5822868" cy="1282700"/>
          </a:xfrm>
        </p:spPr>
        <p:txBody>
          <a:bodyPr/>
          <a:lstStyle/>
          <a:p>
            <a:pPr eaLnBrk="1" hangingPunct="1"/>
            <a:r>
              <a:rPr lang="en-US" dirty="0" err="1"/>
              <a:t>Leertaken</a:t>
            </a:r>
            <a:r>
              <a:rPr lang="en-US" dirty="0"/>
              <a:t> – </a:t>
            </a:r>
            <a:r>
              <a:rPr lang="en-US" i="1" dirty="0" err="1"/>
              <a:t>hulp</a:t>
            </a:r>
            <a:r>
              <a:rPr lang="en-US" i="1" dirty="0"/>
              <a:t> en </a:t>
            </a:r>
            <a:r>
              <a:rPr lang="en-US" i="1" dirty="0" err="1"/>
              <a:t>begeleiding</a:t>
            </a:r>
            <a:endParaRPr lang="en-US" i="1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933825"/>
            <a:ext cx="8512175" cy="2085975"/>
          </a:xfrm>
        </p:spPr>
        <p:txBody>
          <a:bodyPr/>
          <a:lstStyle/>
          <a:p>
            <a:pPr eaLnBrk="1" hangingPunct="1"/>
            <a:r>
              <a:rPr lang="nl-NL" dirty="0"/>
              <a:t>‘Scaffolding’ </a:t>
            </a:r>
          </a:p>
          <a:p>
            <a:pPr eaLnBrk="1" hangingPunct="1"/>
            <a:r>
              <a:rPr lang="nl-NL" dirty="0"/>
              <a:t>Zone van proximale ontwikkeling</a:t>
            </a:r>
          </a:p>
          <a:p>
            <a:pPr eaLnBrk="1" hangingPunct="1"/>
            <a:r>
              <a:rPr lang="nl-NL" dirty="0"/>
              <a:t>Zaagtandpatroon van begeleiding</a:t>
            </a:r>
            <a:endParaRPr lang="en-US" dirty="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AutoShape 63"/>
          <p:cNvSpPr>
            <a:spLocks noChangeArrowheads="1"/>
          </p:cNvSpPr>
          <p:nvPr/>
        </p:nvSpPr>
        <p:spPr bwMode="auto">
          <a:xfrm>
            <a:off x="36242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utoShape 64"/>
          <p:cNvSpPr>
            <a:spLocks noChangeArrowheads="1"/>
          </p:cNvSpPr>
          <p:nvPr/>
        </p:nvSpPr>
        <p:spPr bwMode="auto">
          <a:xfrm>
            <a:off x="29765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AutoShape 65"/>
          <p:cNvSpPr>
            <a:spLocks noChangeArrowheads="1"/>
          </p:cNvSpPr>
          <p:nvPr/>
        </p:nvSpPr>
        <p:spPr bwMode="auto">
          <a:xfrm>
            <a:off x="2366963" y="28273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AutoShape 66"/>
          <p:cNvSpPr>
            <a:spLocks noChangeArrowheads="1"/>
          </p:cNvSpPr>
          <p:nvPr/>
        </p:nvSpPr>
        <p:spPr bwMode="auto">
          <a:xfrm>
            <a:off x="1528763" y="29797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AutoShape 67"/>
          <p:cNvSpPr>
            <a:spLocks noChangeArrowheads="1"/>
          </p:cNvSpPr>
          <p:nvPr/>
        </p:nvSpPr>
        <p:spPr bwMode="auto">
          <a:xfrm>
            <a:off x="6905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AutoShape 68"/>
          <p:cNvSpPr>
            <a:spLocks noChangeArrowheads="1"/>
          </p:cNvSpPr>
          <p:nvPr/>
        </p:nvSpPr>
        <p:spPr bwMode="auto">
          <a:xfrm>
            <a:off x="6481763" y="27511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AutoShape 69"/>
          <p:cNvSpPr>
            <a:spLocks noChangeArrowheads="1"/>
          </p:cNvSpPr>
          <p:nvPr/>
        </p:nvSpPr>
        <p:spPr bwMode="auto">
          <a:xfrm>
            <a:off x="54149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utoShape 70"/>
          <p:cNvSpPr>
            <a:spLocks noChangeArrowheads="1"/>
          </p:cNvSpPr>
          <p:nvPr/>
        </p:nvSpPr>
        <p:spPr bwMode="auto">
          <a:xfrm>
            <a:off x="51101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AutoShape 71"/>
          <p:cNvSpPr>
            <a:spLocks noChangeArrowheads="1"/>
          </p:cNvSpPr>
          <p:nvPr/>
        </p:nvSpPr>
        <p:spPr bwMode="auto">
          <a:xfrm>
            <a:off x="43481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88" name="Picture 76" descr="training_wheels-7485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7112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reeform 6"/>
          <p:cNvSpPr>
            <a:spLocks/>
          </p:cNvSpPr>
          <p:nvPr/>
        </p:nvSpPr>
        <p:spPr bwMode="auto">
          <a:xfrm>
            <a:off x="1420813" y="2806700"/>
            <a:ext cx="501650" cy="390525"/>
          </a:xfrm>
          <a:custGeom>
            <a:avLst/>
            <a:gdLst>
              <a:gd name="T0" fmla="*/ 81 w 529"/>
              <a:gd name="T1" fmla="*/ 0 h 412"/>
              <a:gd name="T2" fmla="*/ 55 w 529"/>
              <a:gd name="T3" fmla="*/ 34 h 412"/>
              <a:gd name="T4" fmla="*/ 33 w 529"/>
              <a:gd name="T5" fmla="*/ 64 h 412"/>
              <a:gd name="T6" fmla="*/ 19 w 529"/>
              <a:gd name="T7" fmla="*/ 94 h 412"/>
              <a:gd name="T8" fmla="*/ 7 w 529"/>
              <a:gd name="T9" fmla="*/ 134 h 412"/>
              <a:gd name="T10" fmla="*/ 7 w 529"/>
              <a:gd name="T11" fmla="*/ 196 h 412"/>
              <a:gd name="T12" fmla="*/ 21 w 529"/>
              <a:gd name="T13" fmla="*/ 236 h 412"/>
              <a:gd name="T14" fmla="*/ 31 w 529"/>
              <a:gd name="T15" fmla="*/ 272 h 412"/>
              <a:gd name="T16" fmla="*/ 69 w 529"/>
              <a:gd name="T17" fmla="*/ 318 h 412"/>
              <a:gd name="T18" fmla="*/ 89 w 529"/>
              <a:gd name="T19" fmla="*/ 340 h 412"/>
              <a:gd name="T20" fmla="*/ 113 w 529"/>
              <a:gd name="T21" fmla="*/ 360 h 412"/>
              <a:gd name="T22" fmla="*/ 125 w 529"/>
              <a:gd name="T23" fmla="*/ 368 h 412"/>
              <a:gd name="T24" fmla="*/ 253 w 529"/>
              <a:gd name="T25" fmla="*/ 412 h 412"/>
              <a:gd name="T26" fmla="*/ 311 w 529"/>
              <a:gd name="T27" fmla="*/ 404 h 412"/>
              <a:gd name="T28" fmla="*/ 409 w 529"/>
              <a:gd name="T29" fmla="*/ 374 h 412"/>
              <a:gd name="T30" fmla="*/ 455 w 529"/>
              <a:gd name="T31" fmla="*/ 336 h 412"/>
              <a:gd name="T32" fmla="*/ 513 w 529"/>
              <a:gd name="T33" fmla="*/ 250 h 412"/>
              <a:gd name="T34" fmla="*/ 529 w 529"/>
              <a:gd name="T35" fmla="*/ 188 h 412"/>
              <a:gd name="T36" fmla="*/ 503 w 529"/>
              <a:gd name="T37" fmla="*/ 60 h 412"/>
              <a:gd name="T38" fmla="*/ 487 w 529"/>
              <a:gd name="T39" fmla="*/ 22 h 412"/>
              <a:gd name="T40" fmla="*/ 471 w 529"/>
              <a:gd name="T41" fmla="*/ 12 h 412"/>
              <a:gd name="T42" fmla="*/ 155 w 529"/>
              <a:gd name="T43" fmla="*/ 0 h 412"/>
              <a:gd name="T44" fmla="*/ 81 w 529"/>
              <a:gd name="T45" fmla="*/ 0 h 4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9"/>
              <a:gd name="T70" fmla="*/ 0 h 412"/>
              <a:gd name="T71" fmla="*/ 529 w 529"/>
              <a:gd name="T72" fmla="*/ 412 h 4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9" h="412">
                <a:moveTo>
                  <a:pt x="81" y="0"/>
                </a:moveTo>
                <a:cubicBezTo>
                  <a:pt x="69" y="8"/>
                  <a:pt x="63" y="22"/>
                  <a:pt x="55" y="34"/>
                </a:cubicBezTo>
                <a:cubicBezTo>
                  <a:pt x="49" y="43"/>
                  <a:pt x="37" y="53"/>
                  <a:pt x="33" y="64"/>
                </a:cubicBezTo>
                <a:cubicBezTo>
                  <a:pt x="28" y="78"/>
                  <a:pt x="27" y="82"/>
                  <a:pt x="19" y="94"/>
                </a:cubicBezTo>
                <a:cubicBezTo>
                  <a:pt x="12" y="105"/>
                  <a:pt x="11" y="122"/>
                  <a:pt x="7" y="134"/>
                </a:cubicBezTo>
                <a:cubicBezTo>
                  <a:pt x="4" y="155"/>
                  <a:pt x="0" y="175"/>
                  <a:pt x="7" y="196"/>
                </a:cubicBezTo>
                <a:cubicBezTo>
                  <a:pt x="9" y="213"/>
                  <a:pt x="14" y="221"/>
                  <a:pt x="21" y="236"/>
                </a:cubicBezTo>
                <a:cubicBezTo>
                  <a:pt x="26" y="246"/>
                  <a:pt x="27" y="261"/>
                  <a:pt x="31" y="272"/>
                </a:cubicBezTo>
                <a:cubicBezTo>
                  <a:pt x="37" y="289"/>
                  <a:pt x="54" y="308"/>
                  <a:pt x="69" y="318"/>
                </a:cubicBezTo>
                <a:cubicBezTo>
                  <a:pt x="74" y="326"/>
                  <a:pt x="81" y="335"/>
                  <a:pt x="89" y="340"/>
                </a:cubicBezTo>
                <a:cubicBezTo>
                  <a:pt x="96" y="350"/>
                  <a:pt x="103" y="354"/>
                  <a:pt x="113" y="360"/>
                </a:cubicBezTo>
                <a:cubicBezTo>
                  <a:pt x="117" y="362"/>
                  <a:pt x="125" y="368"/>
                  <a:pt x="125" y="368"/>
                </a:cubicBezTo>
                <a:cubicBezTo>
                  <a:pt x="147" y="401"/>
                  <a:pt x="218" y="405"/>
                  <a:pt x="253" y="412"/>
                </a:cubicBezTo>
                <a:cubicBezTo>
                  <a:pt x="273" y="410"/>
                  <a:pt x="291" y="406"/>
                  <a:pt x="311" y="404"/>
                </a:cubicBezTo>
                <a:cubicBezTo>
                  <a:pt x="355" y="393"/>
                  <a:pt x="369" y="396"/>
                  <a:pt x="409" y="374"/>
                </a:cubicBezTo>
                <a:cubicBezTo>
                  <a:pt x="426" y="364"/>
                  <a:pt x="438" y="342"/>
                  <a:pt x="455" y="336"/>
                </a:cubicBezTo>
                <a:cubicBezTo>
                  <a:pt x="481" y="310"/>
                  <a:pt x="498" y="284"/>
                  <a:pt x="513" y="250"/>
                </a:cubicBezTo>
                <a:cubicBezTo>
                  <a:pt x="522" y="230"/>
                  <a:pt x="522" y="208"/>
                  <a:pt x="529" y="188"/>
                </a:cubicBezTo>
                <a:cubicBezTo>
                  <a:pt x="527" y="150"/>
                  <a:pt x="525" y="94"/>
                  <a:pt x="503" y="60"/>
                </a:cubicBezTo>
                <a:cubicBezTo>
                  <a:pt x="500" y="47"/>
                  <a:pt x="493" y="34"/>
                  <a:pt x="487" y="22"/>
                </a:cubicBezTo>
                <a:cubicBezTo>
                  <a:pt x="484" y="16"/>
                  <a:pt x="471" y="12"/>
                  <a:pt x="471" y="12"/>
                </a:cubicBezTo>
                <a:cubicBezTo>
                  <a:pt x="369" y="20"/>
                  <a:pt x="257" y="3"/>
                  <a:pt x="155" y="0"/>
                </a:cubicBezTo>
                <a:cubicBezTo>
                  <a:pt x="92" y="2"/>
                  <a:pt x="116" y="4"/>
                  <a:pt x="81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8"/>
          <p:cNvSpPr>
            <a:spLocks/>
          </p:cNvSpPr>
          <p:nvPr/>
        </p:nvSpPr>
        <p:spPr bwMode="auto">
          <a:xfrm>
            <a:off x="2020888" y="2962275"/>
            <a:ext cx="492125" cy="230188"/>
          </a:xfrm>
          <a:custGeom>
            <a:avLst/>
            <a:gdLst>
              <a:gd name="T0" fmla="*/ 0 w 522"/>
              <a:gd name="T1" fmla="*/ 12 h 242"/>
              <a:gd name="T2" fmla="*/ 22 w 522"/>
              <a:gd name="T3" fmla="*/ 84 h 242"/>
              <a:gd name="T4" fmla="*/ 40 w 522"/>
              <a:gd name="T5" fmla="*/ 126 h 242"/>
              <a:gd name="T6" fmla="*/ 64 w 522"/>
              <a:gd name="T7" fmla="*/ 160 h 242"/>
              <a:gd name="T8" fmla="*/ 108 w 522"/>
              <a:gd name="T9" fmla="*/ 196 h 242"/>
              <a:gd name="T10" fmla="*/ 240 w 522"/>
              <a:gd name="T11" fmla="*/ 242 h 242"/>
              <a:gd name="T12" fmla="*/ 324 w 522"/>
              <a:gd name="T13" fmla="*/ 234 h 242"/>
              <a:gd name="T14" fmla="*/ 372 w 522"/>
              <a:gd name="T15" fmla="*/ 220 h 242"/>
              <a:gd name="T16" fmla="*/ 404 w 522"/>
              <a:gd name="T17" fmla="*/ 206 h 242"/>
              <a:gd name="T18" fmla="*/ 452 w 522"/>
              <a:gd name="T19" fmla="*/ 166 h 242"/>
              <a:gd name="T20" fmla="*/ 484 w 522"/>
              <a:gd name="T21" fmla="*/ 116 h 242"/>
              <a:gd name="T22" fmla="*/ 506 w 522"/>
              <a:gd name="T23" fmla="*/ 80 h 242"/>
              <a:gd name="T24" fmla="*/ 512 w 522"/>
              <a:gd name="T25" fmla="*/ 62 h 242"/>
              <a:gd name="T26" fmla="*/ 514 w 522"/>
              <a:gd name="T27" fmla="*/ 56 h 242"/>
              <a:gd name="T28" fmla="*/ 516 w 522"/>
              <a:gd name="T29" fmla="*/ 18 h 242"/>
              <a:gd name="T30" fmla="*/ 492 w 522"/>
              <a:gd name="T31" fmla="*/ 20 h 242"/>
              <a:gd name="T32" fmla="*/ 480 w 522"/>
              <a:gd name="T33" fmla="*/ 24 h 242"/>
              <a:gd name="T34" fmla="*/ 220 w 522"/>
              <a:gd name="T35" fmla="*/ 18 h 242"/>
              <a:gd name="T36" fmla="*/ 76 w 522"/>
              <a:gd name="T37" fmla="*/ 14 h 242"/>
              <a:gd name="T38" fmla="*/ 0 w 522"/>
              <a:gd name="T39" fmla="*/ 12 h 2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2"/>
              <a:gd name="T61" fmla="*/ 0 h 242"/>
              <a:gd name="T62" fmla="*/ 522 w 522"/>
              <a:gd name="T63" fmla="*/ 242 h 2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2" h="242">
                <a:moveTo>
                  <a:pt x="0" y="12"/>
                </a:moveTo>
                <a:cubicBezTo>
                  <a:pt x="4" y="37"/>
                  <a:pt x="12" y="61"/>
                  <a:pt x="22" y="84"/>
                </a:cubicBezTo>
                <a:cubicBezTo>
                  <a:pt x="28" y="98"/>
                  <a:pt x="29" y="115"/>
                  <a:pt x="40" y="126"/>
                </a:cubicBezTo>
                <a:cubicBezTo>
                  <a:pt x="44" y="138"/>
                  <a:pt x="53" y="153"/>
                  <a:pt x="64" y="160"/>
                </a:cubicBezTo>
                <a:cubicBezTo>
                  <a:pt x="78" y="181"/>
                  <a:pt x="93" y="181"/>
                  <a:pt x="108" y="196"/>
                </a:cubicBezTo>
                <a:cubicBezTo>
                  <a:pt x="140" y="228"/>
                  <a:pt x="197" y="236"/>
                  <a:pt x="240" y="242"/>
                </a:cubicBezTo>
                <a:cubicBezTo>
                  <a:pt x="268" y="240"/>
                  <a:pt x="296" y="236"/>
                  <a:pt x="324" y="234"/>
                </a:cubicBezTo>
                <a:cubicBezTo>
                  <a:pt x="339" y="229"/>
                  <a:pt x="359" y="229"/>
                  <a:pt x="372" y="220"/>
                </a:cubicBezTo>
                <a:cubicBezTo>
                  <a:pt x="381" y="214"/>
                  <a:pt x="394" y="209"/>
                  <a:pt x="404" y="206"/>
                </a:cubicBezTo>
                <a:cubicBezTo>
                  <a:pt x="418" y="192"/>
                  <a:pt x="439" y="182"/>
                  <a:pt x="452" y="166"/>
                </a:cubicBezTo>
                <a:cubicBezTo>
                  <a:pt x="465" y="150"/>
                  <a:pt x="474" y="133"/>
                  <a:pt x="484" y="116"/>
                </a:cubicBezTo>
                <a:cubicBezTo>
                  <a:pt x="491" y="104"/>
                  <a:pt x="500" y="93"/>
                  <a:pt x="506" y="80"/>
                </a:cubicBezTo>
                <a:cubicBezTo>
                  <a:pt x="506" y="80"/>
                  <a:pt x="511" y="65"/>
                  <a:pt x="512" y="62"/>
                </a:cubicBezTo>
                <a:cubicBezTo>
                  <a:pt x="513" y="60"/>
                  <a:pt x="514" y="56"/>
                  <a:pt x="514" y="56"/>
                </a:cubicBezTo>
                <a:cubicBezTo>
                  <a:pt x="518" y="22"/>
                  <a:pt x="521" y="34"/>
                  <a:pt x="516" y="18"/>
                </a:cubicBezTo>
                <a:cubicBezTo>
                  <a:pt x="522" y="0"/>
                  <a:pt x="498" y="18"/>
                  <a:pt x="492" y="20"/>
                </a:cubicBezTo>
                <a:cubicBezTo>
                  <a:pt x="488" y="22"/>
                  <a:pt x="480" y="24"/>
                  <a:pt x="480" y="24"/>
                </a:cubicBezTo>
                <a:cubicBezTo>
                  <a:pt x="393" y="18"/>
                  <a:pt x="308" y="19"/>
                  <a:pt x="220" y="18"/>
                </a:cubicBezTo>
                <a:cubicBezTo>
                  <a:pt x="171" y="20"/>
                  <a:pt x="125" y="16"/>
                  <a:pt x="76" y="14"/>
                </a:cubicBezTo>
                <a:cubicBezTo>
                  <a:pt x="69" y="14"/>
                  <a:pt x="0" y="22"/>
                  <a:pt x="0" y="12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Freeform 9"/>
          <p:cNvSpPr>
            <a:spLocks/>
          </p:cNvSpPr>
          <p:nvPr/>
        </p:nvSpPr>
        <p:spPr bwMode="auto">
          <a:xfrm>
            <a:off x="4757738" y="3054350"/>
            <a:ext cx="458787" cy="139700"/>
          </a:xfrm>
          <a:custGeom>
            <a:avLst/>
            <a:gdLst>
              <a:gd name="T0" fmla="*/ 0 w 482"/>
              <a:gd name="T1" fmla="*/ 3 h 147"/>
              <a:gd name="T2" fmla="*/ 20 w 482"/>
              <a:gd name="T3" fmla="*/ 25 h 147"/>
              <a:gd name="T4" fmla="*/ 32 w 482"/>
              <a:gd name="T5" fmla="*/ 41 h 147"/>
              <a:gd name="T6" fmla="*/ 46 w 482"/>
              <a:gd name="T7" fmla="*/ 57 h 147"/>
              <a:gd name="T8" fmla="*/ 68 w 482"/>
              <a:gd name="T9" fmla="*/ 77 h 147"/>
              <a:gd name="T10" fmla="*/ 94 w 482"/>
              <a:gd name="T11" fmla="*/ 99 h 147"/>
              <a:gd name="T12" fmla="*/ 130 w 482"/>
              <a:gd name="T13" fmla="*/ 123 h 147"/>
              <a:gd name="T14" fmla="*/ 180 w 482"/>
              <a:gd name="T15" fmla="*/ 137 h 147"/>
              <a:gd name="T16" fmla="*/ 210 w 482"/>
              <a:gd name="T17" fmla="*/ 143 h 147"/>
              <a:gd name="T18" fmla="*/ 230 w 482"/>
              <a:gd name="T19" fmla="*/ 147 h 147"/>
              <a:gd name="T20" fmla="*/ 292 w 482"/>
              <a:gd name="T21" fmla="*/ 141 h 147"/>
              <a:gd name="T22" fmla="*/ 328 w 482"/>
              <a:gd name="T23" fmla="*/ 135 h 147"/>
              <a:gd name="T24" fmla="*/ 370 w 482"/>
              <a:gd name="T25" fmla="*/ 117 h 147"/>
              <a:gd name="T26" fmla="*/ 400 w 482"/>
              <a:gd name="T27" fmla="*/ 97 h 147"/>
              <a:gd name="T28" fmla="*/ 446 w 482"/>
              <a:gd name="T29" fmla="*/ 55 h 147"/>
              <a:gd name="T30" fmla="*/ 460 w 482"/>
              <a:gd name="T31" fmla="*/ 37 h 147"/>
              <a:gd name="T32" fmla="*/ 476 w 482"/>
              <a:gd name="T33" fmla="*/ 1 h 147"/>
              <a:gd name="T34" fmla="*/ 408 w 482"/>
              <a:gd name="T35" fmla="*/ 13 h 147"/>
              <a:gd name="T36" fmla="*/ 264 w 482"/>
              <a:gd name="T37" fmla="*/ 7 h 147"/>
              <a:gd name="T38" fmla="*/ 0 w 482"/>
              <a:gd name="T39" fmla="*/ 3 h 1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2"/>
              <a:gd name="T61" fmla="*/ 0 h 147"/>
              <a:gd name="T62" fmla="*/ 482 w 482"/>
              <a:gd name="T63" fmla="*/ 147 h 1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2" h="147">
                <a:moveTo>
                  <a:pt x="0" y="3"/>
                </a:moveTo>
                <a:cubicBezTo>
                  <a:pt x="7" y="13"/>
                  <a:pt x="10" y="18"/>
                  <a:pt x="20" y="25"/>
                </a:cubicBezTo>
                <a:cubicBezTo>
                  <a:pt x="23" y="33"/>
                  <a:pt x="25" y="36"/>
                  <a:pt x="32" y="41"/>
                </a:cubicBezTo>
                <a:cubicBezTo>
                  <a:pt x="41" y="55"/>
                  <a:pt x="36" y="50"/>
                  <a:pt x="46" y="57"/>
                </a:cubicBezTo>
                <a:cubicBezTo>
                  <a:pt x="51" y="65"/>
                  <a:pt x="60" y="72"/>
                  <a:pt x="68" y="77"/>
                </a:cubicBezTo>
                <a:cubicBezTo>
                  <a:pt x="72" y="88"/>
                  <a:pt x="84" y="94"/>
                  <a:pt x="94" y="99"/>
                </a:cubicBezTo>
                <a:cubicBezTo>
                  <a:pt x="106" y="105"/>
                  <a:pt x="119" y="116"/>
                  <a:pt x="130" y="123"/>
                </a:cubicBezTo>
                <a:cubicBezTo>
                  <a:pt x="143" y="132"/>
                  <a:pt x="165" y="134"/>
                  <a:pt x="180" y="137"/>
                </a:cubicBezTo>
                <a:cubicBezTo>
                  <a:pt x="180" y="137"/>
                  <a:pt x="205" y="142"/>
                  <a:pt x="210" y="143"/>
                </a:cubicBezTo>
                <a:cubicBezTo>
                  <a:pt x="217" y="144"/>
                  <a:pt x="230" y="147"/>
                  <a:pt x="230" y="147"/>
                </a:cubicBezTo>
                <a:cubicBezTo>
                  <a:pt x="251" y="145"/>
                  <a:pt x="271" y="143"/>
                  <a:pt x="292" y="141"/>
                </a:cubicBezTo>
                <a:cubicBezTo>
                  <a:pt x="304" y="139"/>
                  <a:pt x="316" y="137"/>
                  <a:pt x="328" y="135"/>
                </a:cubicBezTo>
                <a:cubicBezTo>
                  <a:pt x="343" y="130"/>
                  <a:pt x="355" y="122"/>
                  <a:pt x="370" y="117"/>
                </a:cubicBezTo>
                <a:cubicBezTo>
                  <a:pt x="382" y="113"/>
                  <a:pt x="388" y="101"/>
                  <a:pt x="400" y="97"/>
                </a:cubicBezTo>
                <a:cubicBezTo>
                  <a:pt x="415" y="82"/>
                  <a:pt x="428" y="67"/>
                  <a:pt x="446" y="55"/>
                </a:cubicBezTo>
                <a:cubicBezTo>
                  <a:pt x="456" y="41"/>
                  <a:pt x="451" y="46"/>
                  <a:pt x="460" y="37"/>
                </a:cubicBezTo>
                <a:cubicBezTo>
                  <a:pt x="462" y="32"/>
                  <a:pt x="482" y="0"/>
                  <a:pt x="476" y="1"/>
                </a:cubicBezTo>
                <a:cubicBezTo>
                  <a:pt x="453" y="6"/>
                  <a:pt x="431" y="10"/>
                  <a:pt x="408" y="13"/>
                </a:cubicBezTo>
                <a:cubicBezTo>
                  <a:pt x="360" y="11"/>
                  <a:pt x="312" y="10"/>
                  <a:pt x="264" y="7"/>
                </a:cubicBezTo>
                <a:cubicBezTo>
                  <a:pt x="175" y="9"/>
                  <a:pt x="88" y="6"/>
                  <a:pt x="0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Freeform 10"/>
          <p:cNvSpPr>
            <a:spLocks/>
          </p:cNvSpPr>
          <p:nvPr/>
        </p:nvSpPr>
        <p:spPr bwMode="auto">
          <a:xfrm>
            <a:off x="3552825" y="2795588"/>
            <a:ext cx="493713" cy="396875"/>
          </a:xfrm>
          <a:custGeom>
            <a:avLst/>
            <a:gdLst>
              <a:gd name="T0" fmla="*/ 92 w 521"/>
              <a:gd name="T1" fmla="*/ 1 h 417"/>
              <a:gd name="T2" fmla="*/ 74 w 521"/>
              <a:gd name="T3" fmla="*/ 11 h 417"/>
              <a:gd name="T4" fmla="*/ 54 w 521"/>
              <a:gd name="T5" fmla="*/ 33 h 417"/>
              <a:gd name="T6" fmla="*/ 18 w 521"/>
              <a:gd name="T7" fmla="*/ 93 h 417"/>
              <a:gd name="T8" fmla="*/ 6 w 521"/>
              <a:gd name="T9" fmla="*/ 123 h 417"/>
              <a:gd name="T10" fmla="*/ 0 w 521"/>
              <a:gd name="T11" fmla="*/ 141 h 417"/>
              <a:gd name="T12" fmla="*/ 8 w 521"/>
              <a:gd name="T13" fmla="*/ 239 h 417"/>
              <a:gd name="T14" fmla="*/ 28 w 521"/>
              <a:gd name="T15" fmla="*/ 275 h 417"/>
              <a:gd name="T16" fmla="*/ 66 w 521"/>
              <a:gd name="T17" fmla="*/ 333 h 417"/>
              <a:gd name="T18" fmla="*/ 82 w 521"/>
              <a:gd name="T19" fmla="*/ 347 h 417"/>
              <a:gd name="T20" fmla="*/ 88 w 521"/>
              <a:gd name="T21" fmla="*/ 351 h 417"/>
              <a:gd name="T22" fmla="*/ 122 w 521"/>
              <a:gd name="T23" fmla="*/ 377 h 417"/>
              <a:gd name="T24" fmla="*/ 256 w 521"/>
              <a:gd name="T25" fmla="*/ 417 h 417"/>
              <a:gd name="T26" fmla="*/ 368 w 521"/>
              <a:gd name="T27" fmla="*/ 397 h 417"/>
              <a:gd name="T28" fmla="*/ 468 w 521"/>
              <a:gd name="T29" fmla="*/ 325 h 417"/>
              <a:gd name="T30" fmla="*/ 476 w 521"/>
              <a:gd name="T31" fmla="*/ 315 h 417"/>
              <a:gd name="T32" fmla="*/ 494 w 521"/>
              <a:gd name="T33" fmla="*/ 285 h 417"/>
              <a:gd name="T34" fmla="*/ 518 w 521"/>
              <a:gd name="T35" fmla="*/ 231 h 417"/>
              <a:gd name="T36" fmla="*/ 516 w 521"/>
              <a:gd name="T37" fmla="*/ 211 h 417"/>
              <a:gd name="T38" fmla="*/ 518 w 521"/>
              <a:gd name="T39" fmla="*/ 187 h 417"/>
              <a:gd name="T40" fmla="*/ 452 w 521"/>
              <a:gd name="T41" fmla="*/ 15 h 417"/>
              <a:gd name="T42" fmla="*/ 388 w 521"/>
              <a:gd name="T43" fmla="*/ 3 h 417"/>
              <a:gd name="T44" fmla="*/ 138 w 521"/>
              <a:gd name="T45" fmla="*/ 3 h 417"/>
              <a:gd name="T46" fmla="*/ 92 w 521"/>
              <a:gd name="T47" fmla="*/ 1 h 4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1"/>
              <a:gd name="T73" fmla="*/ 0 h 417"/>
              <a:gd name="T74" fmla="*/ 521 w 521"/>
              <a:gd name="T75" fmla="*/ 417 h 4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1" h="417">
                <a:moveTo>
                  <a:pt x="92" y="1"/>
                </a:moveTo>
                <a:cubicBezTo>
                  <a:pt x="85" y="3"/>
                  <a:pt x="74" y="11"/>
                  <a:pt x="74" y="11"/>
                </a:cubicBezTo>
                <a:cubicBezTo>
                  <a:pt x="68" y="19"/>
                  <a:pt x="60" y="25"/>
                  <a:pt x="54" y="33"/>
                </a:cubicBezTo>
                <a:cubicBezTo>
                  <a:pt x="40" y="51"/>
                  <a:pt x="27" y="73"/>
                  <a:pt x="18" y="93"/>
                </a:cubicBezTo>
                <a:cubicBezTo>
                  <a:pt x="14" y="102"/>
                  <a:pt x="9" y="113"/>
                  <a:pt x="6" y="123"/>
                </a:cubicBezTo>
                <a:cubicBezTo>
                  <a:pt x="4" y="129"/>
                  <a:pt x="0" y="141"/>
                  <a:pt x="0" y="141"/>
                </a:cubicBezTo>
                <a:cubicBezTo>
                  <a:pt x="4" y="173"/>
                  <a:pt x="1" y="208"/>
                  <a:pt x="8" y="239"/>
                </a:cubicBezTo>
                <a:cubicBezTo>
                  <a:pt x="11" y="252"/>
                  <a:pt x="23" y="263"/>
                  <a:pt x="28" y="275"/>
                </a:cubicBezTo>
                <a:cubicBezTo>
                  <a:pt x="37" y="296"/>
                  <a:pt x="46" y="320"/>
                  <a:pt x="66" y="333"/>
                </a:cubicBezTo>
                <a:cubicBezTo>
                  <a:pt x="73" y="343"/>
                  <a:pt x="68" y="338"/>
                  <a:pt x="82" y="347"/>
                </a:cubicBezTo>
                <a:cubicBezTo>
                  <a:pt x="84" y="348"/>
                  <a:pt x="88" y="351"/>
                  <a:pt x="88" y="351"/>
                </a:cubicBezTo>
                <a:cubicBezTo>
                  <a:pt x="96" y="363"/>
                  <a:pt x="110" y="369"/>
                  <a:pt x="122" y="377"/>
                </a:cubicBezTo>
                <a:cubicBezTo>
                  <a:pt x="161" y="403"/>
                  <a:pt x="211" y="409"/>
                  <a:pt x="256" y="417"/>
                </a:cubicBezTo>
                <a:cubicBezTo>
                  <a:pt x="293" y="414"/>
                  <a:pt x="333" y="409"/>
                  <a:pt x="368" y="397"/>
                </a:cubicBezTo>
                <a:cubicBezTo>
                  <a:pt x="400" y="386"/>
                  <a:pt x="444" y="349"/>
                  <a:pt x="468" y="325"/>
                </a:cubicBezTo>
                <a:cubicBezTo>
                  <a:pt x="473" y="310"/>
                  <a:pt x="466" y="328"/>
                  <a:pt x="476" y="315"/>
                </a:cubicBezTo>
                <a:cubicBezTo>
                  <a:pt x="483" y="307"/>
                  <a:pt x="488" y="294"/>
                  <a:pt x="494" y="285"/>
                </a:cubicBezTo>
                <a:cubicBezTo>
                  <a:pt x="501" y="274"/>
                  <a:pt x="514" y="244"/>
                  <a:pt x="518" y="231"/>
                </a:cubicBezTo>
                <a:cubicBezTo>
                  <a:pt x="515" y="223"/>
                  <a:pt x="518" y="219"/>
                  <a:pt x="516" y="211"/>
                </a:cubicBezTo>
                <a:cubicBezTo>
                  <a:pt x="518" y="202"/>
                  <a:pt x="521" y="196"/>
                  <a:pt x="518" y="187"/>
                </a:cubicBezTo>
                <a:cubicBezTo>
                  <a:pt x="515" y="123"/>
                  <a:pt x="509" y="53"/>
                  <a:pt x="452" y="15"/>
                </a:cubicBezTo>
                <a:cubicBezTo>
                  <a:pt x="436" y="4"/>
                  <a:pt x="405" y="5"/>
                  <a:pt x="388" y="3"/>
                </a:cubicBezTo>
                <a:cubicBezTo>
                  <a:pt x="304" y="5"/>
                  <a:pt x="222" y="7"/>
                  <a:pt x="138" y="3"/>
                </a:cubicBezTo>
                <a:cubicBezTo>
                  <a:pt x="111" y="0"/>
                  <a:pt x="126" y="1"/>
                  <a:pt x="92" y="1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11"/>
          <p:cNvSpPr>
            <a:spLocks/>
          </p:cNvSpPr>
          <p:nvPr/>
        </p:nvSpPr>
        <p:spPr bwMode="auto">
          <a:xfrm>
            <a:off x="4143375" y="2932113"/>
            <a:ext cx="504825" cy="260350"/>
          </a:xfrm>
          <a:custGeom>
            <a:avLst/>
            <a:gdLst>
              <a:gd name="T0" fmla="*/ 8 w 532"/>
              <a:gd name="T1" fmla="*/ 0 h 274"/>
              <a:gd name="T2" fmla="*/ 12 w 532"/>
              <a:gd name="T3" fmla="*/ 78 h 274"/>
              <a:gd name="T4" fmla="*/ 44 w 532"/>
              <a:gd name="T5" fmla="*/ 150 h 274"/>
              <a:gd name="T6" fmla="*/ 114 w 532"/>
              <a:gd name="T7" fmla="*/ 234 h 274"/>
              <a:gd name="T8" fmla="*/ 152 w 532"/>
              <a:gd name="T9" fmla="*/ 248 h 274"/>
              <a:gd name="T10" fmla="*/ 242 w 532"/>
              <a:gd name="T11" fmla="*/ 274 h 274"/>
              <a:gd name="T12" fmla="*/ 358 w 532"/>
              <a:gd name="T13" fmla="*/ 258 h 274"/>
              <a:gd name="T14" fmla="*/ 382 w 532"/>
              <a:gd name="T15" fmla="*/ 244 h 274"/>
              <a:gd name="T16" fmla="*/ 394 w 532"/>
              <a:gd name="T17" fmla="*/ 240 h 274"/>
              <a:gd name="T18" fmla="*/ 430 w 532"/>
              <a:gd name="T19" fmla="*/ 218 h 274"/>
              <a:gd name="T20" fmla="*/ 440 w 532"/>
              <a:gd name="T21" fmla="*/ 210 h 274"/>
              <a:gd name="T22" fmla="*/ 452 w 532"/>
              <a:gd name="T23" fmla="*/ 202 h 274"/>
              <a:gd name="T24" fmla="*/ 490 w 532"/>
              <a:gd name="T25" fmla="*/ 148 h 274"/>
              <a:gd name="T26" fmla="*/ 494 w 532"/>
              <a:gd name="T27" fmla="*/ 136 h 274"/>
              <a:gd name="T28" fmla="*/ 502 w 532"/>
              <a:gd name="T29" fmla="*/ 124 h 274"/>
              <a:gd name="T30" fmla="*/ 514 w 532"/>
              <a:gd name="T31" fmla="*/ 94 h 274"/>
              <a:gd name="T32" fmla="*/ 520 w 532"/>
              <a:gd name="T33" fmla="*/ 76 h 274"/>
              <a:gd name="T34" fmla="*/ 462 w 532"/>
              <a:gd name="T35" fmla="*/ 30 h 274"/>
              <a:gd name="T36" fmla="*/ 332 w 532"/>
              <a:gd name="T37" fmla="*/ 26 h 274"/>
              <a:gd name="T38" fmla="*/ 290 w 532"/>
              <a:gd name="T39" fmla="*/ 30 h 274"/>
              <a:gd name="T40" fmla="*/ 168 w 532"/>
              <a:gd name="T41" fmla="*/ 24 h 274"/>
              <a:gd name="T42" fmla="*/ 52 w 532"/>
              <a:gd name="T43" fmla="*/ 12 h 274"/>
              <a:gd name="T44" fmla="*/ 8 w 532"/>
              <a:gd name="T45" fmla="*/ 0 h 2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32"/>
              <a:gd name="T70" fmla="*/ 0 h 274"/>
              <a:gd name="T71" fmla="*/ 532 w 532"/>
              <a:gd name="T72" fmla="*/ 274 h 2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32" h="274">
                <a:moveTo>
                  <a:pt x="8" y="0"/>
                </a:moveTo>
                <a:cubicBezTo>
                  <a:pt x="0" y="24"/>
                  <a:pt x="8" y="53"/>
                  <a:pt x="12" y="78"/>
                </a:cubicBezTo>
                <a:cubicBezTo>
                  <a:pt x="18" y="119"/>
                  <a:pt x="27" y="118"/>
                  <a:pt x="44" y="150"/>
                </a:cubicBezTo>
                <a:cubicBezTo>
                  <a:pt x="61" y="181"/>
                  <a:pt x="84" y="214"/>
                  <a:pt x="114" y="234"/>
                </a:cubicBezTo>
                <a:cubicBezTo>
                  <a:pt x="125" y="242"/>
                  <a:pt x="140" y="242"/>
                  <a:pt x="152" y="248"/>
                </a:cubicBezTo>
                <a:cubicBezTo>
                  <a:pt x="182" y="263"/>
                  <a:pt x="208" y="270"/>
                  <a:pt x="242" y="274"/>
                </a:cubicBezTo>
                <a:cubicBezTo>
                  <a:pt x="280" y="272"/>
                  <a:pt x="321" y="267"/>
                  <a:pt x="358" y="258"/>
                </a:cubicBezTo>
                <a:cubicBezTo>
                  <a:pt x="366" y="253"/>
                  <a:pt x="374" y="248"/>
                  <a:pt x="382" y="244"/>
                </a:cubicBezTo>
                <a:cubicBezTo>
                  <a:pt x="386" y="242"/>
                  <a:pt x="394" y="240"/>
                  <a:pt x="394" y="240"/>
                </a:cubicBezTo>
                <a:cubicBezTo>
                  <a:pt x="403" y="231"/>
                  <a:pt x="417" y="222"/>
                  <a:pt x="430" y="218"/>
                </a:cubicBezTo>
                <a:cubicBezTo>
                  <a:pt x="437" y="207"/>
                  <a:pt x="430" y="216"/>
                  <a:pt x="440" y="210"/>
                </a:cubicBezTo>
                <a:cubicBezTo>
                  <a:pt x="444" y="208"/>
                  <a:pt x="452" y="202"/>
                  <a:pt x="452" y="202"/>
                </a:cubicBezTo>
                <a:cubicBezTo>
                  <a:pt x="464" y="184"/>
                  <a:pt x="478" y="166"/>
                  <a:pt x="490" y="148"/>
                </a:cubicBezTo>
                <a:cubicBezTo>
                  <a:pt x="492" y="144"/>
                  <a:pt x="492" y="140"/>
                  <a:pt x="494" y="136"/>
                </a:cubicBezTo>
                <a:cubicBezTo>
                  <a:pt x="497" y="132"/>
                  <a:pt x="500" y="129"/>
                  <a:pt x="502" y="124"/>
                </a:cubicBezTo>
                <a:cubicBezTo>
                  <a:pt x="505" y="114"/>
                  <a:pt x="511" y="104"/>
                  <a:pt x="514" y="94"/>
                </a:cubicBezTo>
                <a:cubicBezTo>
                  <a:pt x="516" y="88"/>
                  <a:pt x="520" y="76"/>
                  <a:pt x="520" y="76"/>
                </a:cubicBezTo>
                <a:cubicBezTo>
                  <a:pt x="528" y="12"/>
                  <a:pt x="532" y="28"/>
                  <a:pt x="462" y="30"/>
                </a:cubicBezTo>
                <a:cubicBezTo>
                  <a:pt x="412" y="24"/>
                  <a:pt x="425" y="25"/>
                  <a:pt x="332" y="26"/>
                </a:cubicBezTo>
                <a:cubicBezTo>
                  <a:pt x="318" y="26"/>
                  <a:pt x="290" y="30"/>
                  <a:pt x="290" y="30"/>
                </a:cubicBezTo>
                <a:cubicBezTo>
                  <a:pt x="247" y="27"/>
                  <a:pt x="214" y="25"/>
                  <a:pt x="168" y="24"/>
                </a:cubicBezTo>
                <a:cubicBezTo>
                  <a:pt x="129" y="20"/>
                  <a:pt x="91" y="14"/>
                  <a:pt x="52" y="12"/>
                </a:cubicBezTo>
                <a:cubicBezTo>
                  <a:pt x="5" y="9"/>
                  <a:pt x="8" y="25"/>
                  <a:pt x="8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2"/>
          <p:cNvSpPr>
            <a:spLocks/>
          </p:cNvSpPr>
          <p:nvPr/>
        </p:nvSpPr>
        <p:spPr bwMode="auto">
          <a:xfrm>
            <a:off x="6270625" y="2822575"/>
            <a:ext cx="492125" cy="369888"/>
          </a:xfrm>
          <a:custGeom>
            <a:avLst/>
            <a:gdLst>
              <a:gd name="T0" fmla="*/ 54 w 519"/>
              <a:gd name="T1" fmla="*/ 3 h 389"/>
              <a:gd name="T2" fmla="*/ 0 w 519"/>
              <a:gd name="T3" fmla="*/ 145 h 389"/>
              <a:gd name="T4" fmla="*/ 34 w 519"/>
              <a:gd name="T5" fmla="*/ 259 h 389"/>
              <a:gd name="T6" fmla="*/ 54 w 519"/>
              <a:gd name="T7" fmla="*/ 295 h 389"/>
              <a:gd name="T8" fmla="*/ 84 w 519"/>
              <a:gd name="T9" fmla="*/ 323 h 389"/>
              <a:gd name="T10" fmla="*/ 138 w 519"/>
              <a:gd name="T11" fmla="*/ 365 h 389"/>
              <a:gd name="T12" fmla="*/ 240 w 519"/>
              <a:gd name="T13" fmla="*/ 389 h 389"/>
              <a:gd name="T14" fmla="*/ 344 w 519"/>
              <a:gd name="T15" fmla="*/ 375 h 389"/>
              <a:gd name="T16" fmla="*/ 380 w 519"/>
              <a:gd name="T17" fmla="*/ 363 h 389"/>
              <a:gd name="T18" fmla="*/ 428 w 519"/>
              <a:gd name="T19" fmla="*/ 331 h 389"/>
              <a:gd name="T20" fmla="*/ 446 w 519"/>
              <a:gd name="T21" fmla="*/ 317 h 389"/>
              <a:gd name="T22" fmla="*/ 456 w 519"/>
              <a:gd name="T23" fmla="*/ 307 h 389"/>
              <a:gd name="T24" fmla="*/ 498 w 519"/>
              <a:gd name="T25" fmla="*/ 241 h 389"/>
              <a:gd name="T26" fmla="*/ 512 w 519"/>
              <a:gd name="T27" fmla="*/ 207 h 389"/>
              <a:gd name="T28" fmla="*/ 516 w 519"/>
              <a:gd name="T29" fmla="*/ 195 h 389"/>
              <a:gd name="T30" fmla="*/ 518 w 519"/>
              <a:gd name="T31" fmla="*/ 149 h 389"/>
              <a:gd name="T32" fmla="*/ 516 w 519"/>
              <a:gd name="T33" fmla="*/ 107 h 389"/>
              <a:gd name="T34" fmla="*/ 492 w 519"/>
              <a:gd name="T35" fmla="*/ 33 h 389"/>
              <a:gd name="T36" fmla="*/ 452 w 519"/>
              <a:gd name="T37" fmla="*/ 9 h 389"/>
              <a:gd name="T38" fmla="*/ 434 w 519"/>
              <a:gd name="T39" fmla="*/ 3 h 389"/>
              <a:gd name="T40" fmla="*/ 388 w 519"/>
              <a:gd name="T41" fmla="*/ 9 h 389"/>
              <a:gd name="T42" fmla="*/ 334 w 519"/>
              <a:gd name="T43" fmla="*/ 7 h 389"/>
              <a:gd name="T44" fmla="*/ 186 w 519"/>
              <a:gd name="T45" fmla="*/ 3 h 389"/>
              <a:gd name="T46" fmla="*/ 54 w 519"/>
              <a:gd name="T47" fmla="*/ 3 h 3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9"/>
              <a:gd name="T73" fmla="*/ 0 h 389"/>
              <a:gd name="T74" fmla="*/ 519 w 519"/>
              <a:gd name="T75" fmla="*/ 389 h 3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9" h="389">
                <a:moveTo>
                  <a:pt x="54" y="3"/>
                </a:moveTo>
                <a:cubicBezTo>
                  <a:pt x="19" y="55"/>
                  <a:pt x="6" y="80"/>
                  <a:pt x="0" y="145"/>
                </a:cubicBezTo>
                <a:cubicBezTo>
                  <a:pt x="4" y="188"/>
                  <a:pt x="15" y="221"/>
                  <a:pt x="34" y="259"/>
                </a:cubicBezTo>
                <a:cubicBezTo>
                  <a:pt x="40" y="271"/>
                  <a:pt x="44" y="285"/>
                  <a:pt x="54" y="295"/>
                </a:cubicBezTo>
                <a:cubicBezTo>
                  <a:pt x="64" y="305"/>
                  <a:pt x="74" y="313"/>
                  <a:pt x="84" y="323"/>
                </a:cubicBezTo>
                <a:cubicBezTo>
                  <a:pt x="98" y="337"/>
                  <a:pt x="119" y="359"/>
                  <a:pt x="138" y="365"/>
                </a:cubicBezTo>
                <a:cubicBezTo>
                  <a:pt x="172" y="376"/>
                  <a:pt x="204" y="385"/>
                  <a:pt x="240" y="389"/>
                </a:cubicBezTo>
                <a:cubicBezTo>
                  <a:pt x="277" y="387"/>
                  <a:pt x="309" y="383"/>
                  <a:pt x="344" y="375"/>
                </a:cubicBezTo>
                <a:cubicBezTo>
                  <a:pt x="356" y="372"/>
                  <a:pt x="371" y="371"/>
                  <a:pt x="380" y="363"/>
                </a:cubicBezTo>
                <a:cubicBezTo>
                  <a:pt x="395" y="350"/>
                  <a:pt x="412" y="342"/>
                  <a:pt x="428" y="331"/>
                </a:cubicBezTo>
                <a:cubicBezTo>
                  <a:pt x="434" y="327"/>
                  <a:pt x="446" y="317"/>
                  <a:pt x="446" y="317"/>
                </a:cubicBezTo>
                <a:cubicBezTo>
                  <a:pt x="462" y="293"/>
                  <a:pt x="437" y="328"/>
                  <a:pt x="456" y="307"/>
                </a:cubicBezTo>
                <a:cubicBezTo>
                  <a:pt x="473" y="288"/>
                  <a:pt x="484" y="262"/>
                  <a:pt x="498" y="241"/>
                </a:cubicBezTo>
                <a:cubicBezTo>
                  <a:pt x="506" y="229"/>
                  <a:pt x="508" y="220"/>
                  <a:pt x="512" y="207"/>
                </a:cubicBezTo>
                <a:cubicBezTo>
                  <a:pt x="513" y="203"/>
                  <a:pt x="516" y="195"/>
                  <a:pt x="516" y="195"/>
                </a:cubicBezTo>
                <a:cubicBezTo>
                  <a:pt x="511" y="180"/>
                  <a:pt x="516" y="164"/>
                  <a:pt x="518" y="149"/>
                </a:cubicBezTo>
                <a:cubicBezTo>
                  <a:pt x="514" y="136"/>
                  <a:pt x="519" y="121"/>
                  <a:pt x="516" y="107"/>
                </a:cubicBezTo>
                <a:cubicBezTo>
                  <a:pt x="514" y="98"/>
                  <a:pt x="496" y="39"/>
                  <a:pt x="492" y="33"/>
                </a:cubicBezTo>
                <a:cubicBezTo>
                  <a:pt x="482" y="19"/>
                  <a:pt x="467" y="14"/>
                  <a:pt x="452" y="9"/>
                </a:cubicBezTo>
                <a:cubicBezTo>
                  <a:pt x="446" y="7"/>
                  <a:pt x="434" y="3"/>
                  <a:pt x="434" y="3"/>
                </a:cubicBezTo>
                <a:cubicBezTo>
                  <a:pt x="416" y="4"/>
                  <a:pt x="404" y="6"/>
                  <a:pt x="388" y="9"/>
                </a:cubicBezTo>
                <a:cubicBezTo>
                  <a:pt x="370" y="8"/>
                  <a:pt x="352" y="8"/>
                  <a:pt x="334" y="7"/>
                </a:cubicBezTo>
                <a:cubicBezTo>
                  <a:pt x="285" y="6"/>
                  <a:pt x="186" y="3"/>
                  <a:pt x="186" y="3"/>
                </a:cubicBezTo>
                <a:cubicBezTo>
                  <a:pt x="142" y="0"/>
                  <a:pt x="98" y="3"/>
                  <a:pt x="54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4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5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8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19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20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21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6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27038" y="2674938"/>
            <a:ext cx="6376987" cy="1063625"/>
            <a:chOff x="269" y="1685"/>
            <a:chExt cx="4017" cy="670"/>
          </a:xfrm>
        </p:grpSpPr>
        <p:sp>
          <p:nvSpPr>
            <p:cNvPr id="10277" name="Rectangle 27"/>
            <p:cNvSpPr>
              <a:spLocks noChangeArrowheads="1"/>
            </p:cNvSpPr>
            <p:nvPr/>
          </p:nvSpPr>
          <p:spPr bwMode="auto">
            <a:xfrm>
              <a:off x="2017" y="1685"/>
              <a:ext cx="186" cy="67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8" name="Rectangle 28"/>
            <p:cNvSpPr>
              <a:spLocks noChangeArrowheads="1"/>
            </p:cNvSpPr>
            <p:nvPr/>
          </p:nvSpPr>
          <p:spPr bwMode="auto">
            <a:xfrm>
              <a:off x="675" y="1685"/>
              <a:ext cx="186" cy="67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9" name="Rectangle 29"/>
            <p:cNvSpPr>
              <a:spLocks noChangeArrowheads="1"/>
            </p:cNvSpPr>
            <p:nvPr/>
          </p:nvSpPr>
          <p:spPr bwMode="auto">
            <a:xfrm>
              <a:off x="3728" y="1685"/>
              <a:ext cx="186" cy="670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Rectangle 30"/>
            <p:cNvSpPr>
              <a:spLocks noChangeArrowheads="1"/>
            </p:cNvSpPr>
            <p:nvPr/>
          </p:nvSpPr>
          <p:spPr bwMode="auto">
            <a:xfrm>
              <a:off x="2017" y="2206"/>
              <a:ext cx="1674" cy="149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31"/>
            <p:cNvSpPr>
              <a:spLocks noChangeArrowheads="1"/>
            </p:cNvSpPr>
            <p:nvPr/>
          </p:nvSpPr>
          <p:spPr bwMode="auto">
            <a:xfrm>
              <a:off x="678" y="2206"/>
              <a:ext cx="1302" cy="149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32"/>
            <p:cNvSpPr>
              <a:spLocks noChangeArrowheads="1"/>
            </p:cNvSpPr>
            <p:nvPr/>
          </p:nvSpPr>
          <p:spPr bwMode="auto">
            <a:xfrm>
              <a:off x="269" y="2206"/>
              <a:ext cx="372" cy="149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Rectangle 33"/>
            <p:cNvSpPr>
              <a:spLocks noChangeArrowheads="1"/>
            </p:cNvSpPr>
            <p:nvPr/>
          </p:nvSpPr>
          <p:spPr bwMode="auto">
            <a:xfrm>
              <a:off x="3728" y="2206"/>
              <a:ext cx="558" cy="149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1681163" y="2903538"/>
            <a:ext cx="152400" cy="762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AutoShape 64"/>
          <p:cNvSpPr>
            <a:spLocks noChangeArrowheads="1"/>
          </p:cNvSpPr>
          <p:nvPr/>
        </p:nvSpPr>
        <p:spPr bwMode="auto">
          <a:xfrm>
            <a:off x="36242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AutoShape 65"/>
          <p:cNvSpPr>
            <a:spLocks noChangeArrowheads="1"/>
          </p:cNvSpPr>
          <p:nvPr/>
        </p:nvSpPr>
        <p:spPr bwMode="auto">
          <a:xfrm>
            <a:off x="29765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AutoShape 66"/>
          <p:cNvSpPr>
            <a:spLocks noChangeArrowheads="1"/>
          </p:cNvSpPr>
          <p:nvPr/>
        </p:nvSpPr>
        <p:spPr bwMode="auto">
          <a:xfrm>
            <a:off x="2366963" y="28273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AutoShape 67"/>
          <p:cNvSpPr>
            <a:spLocks noChangeArrowheads="1"/>
          </p:cNvSpPr>
          <p:nvPr/>
        </p:nvSpPr>
        <p:spPr bwMode="auto">
          <a:xfrm>
            <a:off x="1528763" y="29797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AutoShape 68"/>
          <p:cNvSpPr>
            <a:spLocks noChangeArrowheads="1"/>
          </p:cNvSpPr>
          <p:nvPr/>
        </p:nvSpPr>
        <p:spPr bwMode="auto">
          <a:xfrm>
            <a:off x="6905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AutoShape 69"/>
          <p:cNvSpPr>
            <a:spLocks noChangeArrowheads="1"/>
          </p:cNvSpPr>
          <p:nvPr/>
        </p:nvSpPr>
        <p:spPr bwMode="auto">
          <a:xfrm>
            <a:off x="6481763" y="27511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AutoShape 70"/>
          <p:cNvSpPr>
            <a:spLocks noChangeArrowheads="1"/>
          </p:cNvSpPr>
          <p:nvPr/>
        </p:nvSpPr>
        <p:spPr bwMode="auto">
          <a:xfrm>
            <a:off x="54149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AutoShape 71"/>
          <p:cNvSpPr>
            <a:spLocks noChangeArrowheads="1"/>
          </p:cNvSpPr>
          <p:nvPr/>
        </p:nvSpPr>
        <p:spPr bwMode="auto">
          <a:xfrm>
            <a:off x="51101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AutoShape 72"/>
          <p:cNvSpPr>
            <a:spLocks noChangeArrowheads="1"/>
          </p:cNvSpPr>
          <p:nvPr/>
        </p:nvSpPr>
        <p:spPr bwMode="auto">
          <a:xfrm>
            <a:off x="43481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81E0C7C-F8C5-43A4-8C76-5C338DFF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Ondersteunende</a:t>
            </a:r>
            <a:r>
              <a:rPr lang="en-GB" dirty="0"/>
              <a:t> </a:t>
            </a:r>
            <a:r>
              <a:rPr lang="en-GB" dirty="0" err="1"/>
              <a:t>informatie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reeform 5"/>
          <p:cNvSpPr>
            <a:spLocks/>
          </p:cNvSpPr>
          <p:nvPr/>
        </p:nvSpPr>
        <p:spPr bwMode="auto">
          <a:xfrm>
            <a:off x="1420813" y="2806700"/>
            <a:ext cx="501650" cy="390525"/>
          </a:xfrm>
          <a:custGeom>
            <a:avLst/>
            <a:gdLst>
              <a:gd name="T0" fmla="*/ 81 w 529"/>
              <a:gd name="T1" fmla="*/ 0 h 412"/>
              <a:gd name="T2" fmla="*/ 55 w 529"/>
              <a:gd name="T3" fmla="*/ 34 h 412"/>
              <a:gd name="T4" fmla="*/ 33 w 529"/>
              <a:gd name="T5" fmla="*/ 64 h 412"/>
              <a:gd name="T6" fmla="*/ 19 w 529"/>
              <a:gd name="T7" fmla="*/ 94 h 412"/>
              <a:gd name="T8" fmla="*/ 7 w 529"/>
              <a:gd name="T9" fmla="*/ 134 h 412"/>
              <a:gd name="T10" fmla="*/ 7 w 529"/>
              <a:gd name="T11" fmla="*/ 196 h 412"/>
              <a:gd name="T12" fmla="*/ 21 w 529"/>
              <a:gd name="T13" fmla="*/ 236 h 412"/>
              <a:gd name="T14" fmla="*/ 31 w 529"/>
              <a:gd name="T15" fmla="*/ 272 h 412"/>
              <a:gd name="T16" fmla="*/ 69 w 529"/>
              <a:gd name="T17" fmla="*/ 318 h 412"/>
              <a:gd name="T18" fmla="*/ 89 w 529"/>
              <a:gd name="T19" fmla="*/ 340 h 412"/>
              <a:gd name="T20" fmla="*/ 113 w 529"/>
              <a:gd name="T21" fmla="*/ 360 h 412"/>
              <a:gd name="T22" fmla="*/ 125 w 529"/>
              <a:gd name="T23" fmla="*/ 368 h 412"/>
              <a:gd name="T24" fmla="*/ 253 w 529"/>
              <a:gd name="T25" fmla="*/ 412 h 412"/>
              <a:gd name="T26" fmla="*/ 311 w 529"/>
              <a:gd name="T27" fmla="*/ 404 h 412"/>
              <a:gd name="T28" fmla="*/ 409 w 529"/>
              <a:gd name="T29" fmla="*/ 374 h 412"/>
              <a:gd name="T30" fmla="*/ 455 w 529"/>
              <a:gd name="T31" fmla="*/ 336 h 412"/>
              <a:gd name="T32" fmla="*/ 513 w 529"/>
              <a:gd name="T33" fmla="*/ 250 h 412"/>
              <a:gd name="T34" fmla="*/ 529 w 529"/>
              <a:gd name="T35" fmla="*/ 188 h 412"/>
              <a:gd name="T36" fmla="*/ 503 w 529"/>
              <a:gd name="T37" fmla="*/ 60 h 412"/>
              <a:gd name="T38" fmla="*/ 487 w 529"/>
              <a:gd name="T39" fmla="*/ 22 h 412"/>
              <a:gd name="T40" fmla="*/ 471 w 529"/>
              <a:gd name="T41" fmla="*/ 12 h 412"/>
              <a:gd name="T42" fmla="*/ 155 w 529"/>
              <a:gd name="T43" fmla="*/ 0 h 412"/>
              <a:gd name="T44" fmla="*/ 81 w 529"/>
              <a:gd name="T45" fmla="*/ 0 h 4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9"/>
              <a:gd name="T70" fmla="*/ 0 h 412"/>
              <a:gd name="T71" fmla="*/ 529 w 529"/>
              <a:gd name="T72" fmla="*/ 412 h 41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9" h="412">
                <a:moveTo>
                  <a:pt x="81" y="0"/>
                </a:moveTo>
                <a:cubicBezTo>
                  <a:pt x="69" y="8"/>
                  <a:pt x="63" y="22"/>
                  <a:pt x="55" y="34"/>
                </a:cubicBezTo>
                <a:cubicBezTo>
                  <a:pt x="49" y="43"/>
                  <a:pt x="37" y="53"/>
                  <a:pt x="33" y="64"/>
                </a:cubicBezTo>
                <a:cubicBezTo>
                  <a:pt x="28" y="78"/>
                  <a:pt x="27" y="82"/>
                  <a:pt x="19" y="94"/>
                </a:cubicBezTo>
                <a:cubicBezTo>
                  <a:pt x="12" y="105"/>
                  <a:pt x="11" y="122"/>
                  <a:pt x="7" y="134"/>
                </a:cubicBezTo>
                <a:cubicBezTo>
                  <a:pt x="4" y="155"/>
                  <a:pt x="0" y="175"/>
                  <a:pt x="7" y="196"/>
                </a:cubicBezTo>
                <a:cubicBezTo>
                  <a:pt x="9" y="213"/>
                  <a:pt x="14" y="221"/>
                  <a:pt x="21" y="236"/>
                </a:cubicBezTo>
                <a:cubicBezTo>
                  <a:pt x="26" y="246"/>
                  <a:pt x="27" y="261"/>
                  <a:pt x="31" y="272"/>
                </a:cubicBezTo>
                <a:cubicBezTo>
                  <a:pt x="37" y="289"/>
                  <a:pt x="54" y="308"/>
                  <a:pt x="69" y="318"/>
                </a:cubicBezTo>
                <a:cubicBezTo>
                  <a:pt x="74" y="326"/>
                  <a:pt x="81" y="335"/>
                  <a:pt x="89" y="340"/>
                </a:cubicBezTo>
                <a:cubicBezTo>
                  <a:pt x="96" y="350"/>
                  <a:pt x="103" y="354"/>
                  <a:pt x="113" y="360"/>
                </a:cubicBezTo>
                <a:cubicBezTo>
                  <a:pt x="117" y="362"/>
                  <a:pt x="125" y="368"/>
                  <a:pt x="125" y="368"/>
                </a:cubicBezTo>
                <a:cubicBezTo>
                  <a:pt x="147" y="401"/>
                  <a:pt x="218" y="405"/>
                  <a:pt x="253" y="412"/>
                </a:cubicBezTo>
                <a:cubicBezTo>
                  <a:pt x="273" y="410"/>
                  <a:pt x="291" y="406"/>
                  <a:pt x="311" y="404"/>
                </a:cubicBezTo>
                <a:cubicBezTo>
                  <a:pt x="355" y="393"/>
                  <a:pt x="369" y="396"/>
                  <a:pt x="409" y="374"/>
                </a:cubicBezTo>
                <a:cubicBezTo>
                  <a:pt x="426" y="364"/>
                  <a:pt x="438" y="342"/>
                  <a:pt x="455" y="336"/>
                </a:cubicBezTo>
                <a:cubicBezTo>
                  <a:pt x="481" y="310"/>
                  <a:pt x="498" y="284"/>
                  <a:pt x="513" y="250"/>
                </a:cubicBezTo>
                <a:cubicBezTo>
                  <a:pt x="522" y="230"/>
                  <a:pt x="522" y="208"/>
                  <a:pt x="529" y="188"/>
                </a:cubicBezTo>
                <a:cubicBezTo>
                  <a:pt x="527" y="150"/>
                  <a:pt x="525" y="94"/>
                  <a:pt x="503" y="60"/>
                </a:cubicBezTo>
                <a:cubicBezTo>
                  <a:pt x="500" y="47"/>
                  <a:pt x="493" y="34"/>
                  <a:pt x="487" y="22"/>
                </a:cubicBezTo>
                <a:cubicBezTo>
                  <a:pt x="484" y="16"/>
                  <a:pt x="471" y="12"/>
                  <a:pt x="471" y="12"/>
                </a:cubicBezTo>
                <a:cubicBezTo>
                  <a:pt x="369" y="20"/>
                  <a:pt x="257" y="3"/>
                  <a:pt x="155" y="0"/>
                </a:cubicBezTo>
                <a:cubicBezTo>
                  <a:pt x="92" y="2"/>
                  <a:pt x="116" y="4"/>
                  <a:pt x="81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14287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Freeform 7"/>
          <p:cNvSpPr>
            <a:spLocks/>
          </p:cNvSpPr>
          <p:nvPr/>
        </p:nvSpPr>
        <p:spPr bwMode="auto">
          <a:xfrm>
            <a:off x="2020888" y="2962275"/>
            <a:ext cx="492125" cy="230188"/>
          </a:xfrm>
          <a:custGeom>
            <a:avLst/>
            <a:gdLst>
              <a:gd name="T0" fmla="*/ 0 w 522"/>
              <a:gd name="T1" fmla="*/ 12 h 242"/>
              <a:gd name="T2" fmla="*/ 22 w 522"/>
              <a:gd name="T3" fmla="*/ 84 h 242"/>
              <a:gd name="T4" fmla="*/ 40 w 522"/>
              <a:gd name="T5" fmla="*/ 126 h 242"/>
              <a:gd name="T6" fmla="*/ 64 w 522"/>
              <a:gd name="T7" fmla="*/ 160 h 242"/>
              <a:gd name="T8" fmla="*/ 108 w 522"/>
              <a:gd name="T9" fmla="*/ 196 h 242"/>
              <a:gd name="T10" fmla="*/ 240 w 522"/>
              <a:gd name="T11" fmla="*/ 242 h 242"/>
              <a:gd name="T12" fmla="*/ 324 w 522"/>
              <a:gd name="T13" fmla="*/ 234 h 242"/>
              <a:gd name="T14" fmla="*/ 372 w 522"/>
              <a:gd name="T15" fmla="*/ 220 h 242"/>
              <a:gd name="T16" fmla="*/ 404 w 522"/>
              <a:gd name="T17" fmla="*/ 206 h 242"/>
              <a:gd name="T18" fmla="*/ 452 w 522"/>
              <a:gd name="T19" fmla="*/ 166 h 242"/>
              <a:gd name="T20" fmla="*/ 484 w 522"/>
              <a:gd name="T21" fmla="*/ 116 h 242"/>
              <a:gd name="T22" fmla="*/ 506 w 522"/>
              <a:gd name="T23" fmla="*/ 80 h 242"/>
              <a:gd name="T24" fmla="*/ 512 w 522"/>
              <a:gd name="T25" fmla="*/ 62 h 242"/>
              <a:gd name="T26" fmla="*/ 514 w 522"/>
              <a:gd name="T27" fmla="*/ 56 h 242"/>
              <a:gd name="T28" fmla="*/ 516 w 522"/>
              <a:gd name="T29" fmla="*/ 18 h 242"/>
              <a:gd name="T30" fmla="*/ 492 w 522"/>
              <a:gd name="T31" fmla="*/ 20 h 242"/>
              <a:gd name="T32" fmla="*/ 480 w 522"/>
              <a:gd name="T33" fmla="*/ 24 h 242"/>
              <a:gd name="T34" fmla="*/ 220 w 522"/>
              <a:gd name="T35" fmla="*/ 18 h 242"/>
              <a:gd name="T36" fmla="*/ 76 w 522"/>
              <a:gd name="T37" fmla="*/ 14 h 242"/>
              <a:gd name="T38" fmla="*/ 0 w 522"/>
              <a:gd name="T39" fmla="*/ 12 h 2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2"/>
              <a:gd name="T61" fmla="*/ 0 h 242"/>
              <a:gd name="T62" fmla="*/ 522 w 522"/>
              <a:gd name="T63" fmla="*/ 242 h 2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2" h="242">
                <a:moveTo>
                  <a:pt x="0" y="12"/>
                </a:moveTo>
                <a:cubicBezTo>
                  <a:pt x="4" y="37"/>
                  <a:pt x="12" y="61"/>
                  <a:pt x="22" y="84"/>
                </a:cubicBezTo>
                <a:cubicBezTo>
                  <a:pt x="28" y="98"/>
                  <a:pt x="29" y="115"/>
                  <a:pt x="40" y="126"/>
                </a:cubicBezTo>
                <a:cubicBezTo>
                  <a:pt x="44" y="138"/>
                  <a:pt x="53" y="153"/>
                  <a:pt x="64" y="160"/>
                </a:cubicBezTo>
                <a:cubicBezTo>
                  <a:pt x="78" y="181"/>
                  <a:pt x="93" y="181"/>
                  <a:pt x="108" y="196"/>
                </a:cubicBezTo>
                <a:cubicBezTo>
                  <a:pt x="140" y="228"/>
                  <a:pt x="197" y="236"/>
                  <a:pt x="240" y="242"/>
                </a:cubicBezTo>
                <a:cubicBezTo>
                  <a:pt x="268" y="240"/>
                  <a:pt x="296" y="236"/>
                  <a:pt x="324" y="234"/>
                </a:cubicBezTo>
                <a:cubicBezTo>
                  <a:pt x="339" y="229"/>
                  <a:pt x="359" y="229"/>
                  <a:pt x="372" y="220"/>
                </a:cubicBezTo>
                <a:cubicBezTo>
                  <a:pt x="381" y="214"/>
                  <a:pt x="394" y="209"/>
                  <a:pt x="404" y="206"/>
                </a:cubicBezTo>
                <a:cubicBezTo>
                  <a:pt x="418" y="192"/>
                  <a:pt x="439" y="182"/>
                  <a:pt x="452" y="166"/>
                </a:cubicBezTo>
                <a:cubicBezTo>
                  <a:pt x="465" y="150"/>
                  <a:pt x="474" y="133"/>
                  <a:pt x="484" y="116"/>
                </a:cubicBezTo>
                <a:cubicBezTo>
                  <a:pt x="491" y="104"/>
                  <a:pt x="500" y="93"/>
                  <a:pt x="506" y="80"/>
                </a:cubicBezTo>
                <a:cubicBezTo>
                  <a:pt x="506" y="80"/>
                  <a:pt x="511" y="65"/>
                  <a:pt x="512" y="62"/>
                </a:cubicBezTo>
                <a:cubicBezTo>
                  <a:pt x="513" y="60"/>
                  <a:pt x="514" y="56"/>
                  <a:pt x="514" y="56"/>
                </a:cubicBezTo>
                <a:cubicBezTo>
                  <a:pt x="518" y="22"/>
                  <a:pt x="521" y="34"/>
                  <a:pt x="516" y="18"/>
                </a:cubicBezTo>
                <a:cubicBezTo>
                  <a:pt x="522" y="0"/>
                  <a:pt x="498" y="18"/>
                  <a:pt x="492" y="20"/>
                </a:cubicBezTo>
                <a:cubicBezTo>
                  <a:pt x="488" y="22"/>
                  <a:pt x="480" y="24"/>
                  <a:pt x="480" y="24"/>
                </a:cubicBezTo>
                <a:cubicBezTo>
                  <a:pt x="393" y="18"/>
                  <a:pt x="308" y="19"/>
                  <a:pt x="220" y="18"/>
                </a:cubicBezTo>
                <a:cubicBezTo>
                  <a:pt x="171" y="20"/>
                  <a:pt x="125" y="16"/>
                  <a:pt x="76" y="14"/>
                </a:cubicBezTo>
                <a:cubicBezTo>
                  <a:pt x="69" y="14"/>
                  <a:pt x="0" y="22"/>
                  <a:pt x="0" y="12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Freeform 8"/>
          <p:cNvSpPr>
            <a:spLocks/>
          </p:cNvSpPr>
          <p:nvPr/>
        </p:nvSpPr>
        <p:spPr bwMode="auto">
          <a:xfrm>
            <a:off x="4757738" y="3054350"/>
            <a:ext cx="458787" cy="139700"/>
          </a:xfrm>
          <a:custGeom>
            <a:avLst/>
            <a:gdLst>
              <a:gd name="T0" fmla="*/ 0 w 482"/>
              <a:gd name="T1" fmla="*/ 3 h 147"/>
              <a:gd name="T2" fmla="*/ 20 w 482"/>
              <a:gd name="T3" fmla="*/ 25 h 147"/>
              <a:gd name="T4" fmla="*/ 32 w 482"/>
              <a:gd name="T5" fmla="*/ 41 h 147"/>
              <a:gd name="T6" fmla="*/ 46 w 482"/>
              <a:gd name="T7" fmla="*/ 57 h 147"/>
              <a:gd name="T8" fmla="*/ 68 w 482"/>
              <a:gd name="T9" fmla="*/ 77 h 147"/>
              <a:gd name="T10" fmla="*/ 94 w 482"/>
              <a:gd name="T11" fmla="*/ 99 h 147"/>
              <a:gd name="T12" fmla="*/ 130 w 482"/>
              <a:gd name="T13" fmla="*/ 123 h 147"/>
              <a:gd name="T14" fmla="*/ 180 w 482"/>
              <a:gd name="T15" fmla="*/ 137 h 147"/>
              <a:gd name="T16" fmla="*/ 210 w 482"/>
              <a:gd name="T17" fmla="*/ 143 h 147"/>
              <a:gd name="T18" fmla="*/ 230 w 482"/>
              <a:gd name="T19" fmla="*/ 147 h 147"/>
              <a:gd name="T20" fmla="*/ 292 w 482"/>
              <a:gd name="T21" fmla="*/ 141 h 147"/>
              <a:gd name="T22" fmla="*/ 328 w 482"/>
              <a:gd name="T23" fmla="*/ 135 h 147"/>
              <a:gd name="T24" fmla="*/ 370 w 482"/>
              <a:gd name="T25" fmla="*/ 117 h 147"/>
              <a:gd name="T26" fmla="*/ 400 w 482"/>
              <a:gd name="T27" fmla="*/ 97 h 147"/>
              <a:gd name="T28" fmla="*/ 446 w 482"/>
              <a:gd name="T29" fmla="*/ 55 h 147"/>
              <a:gd name="T30" fmla="*/ 460 w 482"/>
              <a:gd name="T31" fmla="*/ 37 h 147"/>
              <a:gd name="T32" fmla="*/ 476 w 482"/>
              <a:gd name="T33" fmla="*/ 1 h 147"/>
              <a:gd name="T34" fmla="*/ 408 w 482"/>
              <a:gd name="T35" fmla="*/ 13 h 147"/>
              <a:gd name="T36" fmla="*/ 264 w 482"/>
              <a:gd name="T37" fmla="*/ 7 h 147"/>
              <a:gd name="T38" fmla="*/ 0 w 482"/>
              <a:gd name="T39" fmla="*/ 3 h 1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2"/>
              <a:gd name="T61" fmla="*/ 0 h 147"/>
              <a:gd name="T62" fmla="*/ 482 w 482"/>
              <a:gd name="T63" fmla="*/ 147 h 1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2" h="147">
                <a:moveTo>
                  <a:pt x="0" y="3"/>
                </a:moveTo>
                <a:cubicBezTo>
                  <a:pt x="7" y="13"/>
                  <a:pt x="10" y="18"/>
                  <a:pt x="20" y="25"/>
                </a:cubicBezTo>
                <a:cubicBezTo>
                  <a:pt x="23" y="33"/>
                  <a:pt x="25" y="36"/>
                  <a:pt x="32" y="41"/>
                </a:cubicBezTo>
                <a:cubicBezTo>
                  <a:pt x="41" y="55"/>
                  <a:pt x="36" y="50"/>
                  <a:pt x="46" y="57"/>
                </a:cubicBezTo>
                <a:cubicBezTo>
                  <a:pt x="51" y="65"/>
                  <a:pt x="60" y="72"/>
                  <a:pt x="68" y="77"/>
                </a:cubicBezTo>
                <a:cubicBezTo>
                  <a:pt x="72" y="88"/>
                  <a:pt x="84" y="94"/>
                  <a:pt x="94" y="99"/>
                </a:cubicBezTo>
                <a:cubicBezTo>
                  <a:pt x="106" y="105"/>
                  <a:pt x="119" y="116"/>
                  <a:pt x="130" y="123"/>
                </a:cubicBezTo>
                <a:cubicBezTo>
                  <a:pt x="143" y="132"/>
                  <a:pt x="165" y="134"/>
                  <a:pt x="180" y="137"/>
                </a:cubicBezTo>
                <a:cubicBezTo>
                  <a:pt x="180" y="137"/>
                  <a:pt x="205" y="142"/>
                  <a:pt x="210" y="143"/>
                </a:cubicBezTo>
                <a:cubicBezTo>
                  <a:pt x="217" y="144"/>
                  <a:pt x="230" y="147"/>
                  <a:pt x="230" y="147"/>
                </a:cubicBezTo>
                <a:cubicBezTo>
                  <a:pt x="251" y="145"/>
                  <a:pt x="271" y="143"/>
                  <a:pt x="292" y="141"/>
                </a:cubicBezTo>
                <a:cubicBezTo>
                  <a:pt x="304" y="139"/>
                  <a:pt x="316" y="137"/>
                  <a:pt x="328" y="135"/>
                </a:cubicBezTo>
                <a:cubicBezTo>
                  <a:pt x="343" y="130"/>
                  <a:pt x="355" y="122"/>
                  <a:pt x="370" y="117"/>
                </a:cubicBezTo>
                <a:cubicBezTo>
                  <a:pt x="382" y="113"/>
                  <a:pt x="388" y="101"/>
                  <a:pt x="400" y="97"/>
                </a:cubicBezTo>
                <a:cubicBezTo>
                  <a:pt x="415" y="82"/>
                  <a:pt x="428" y="67"/>
                  <a:pt x="446" y="55"/>
                </a:cubicBezTo>
                <a:cubicBezTo>
                  <a:pt x="456" y="41"/>
                  <a:pt x="451" y="46"/>
                  <a:pt x="460" y="37"/>
                </a:cubicBezTo>
                <a:cubicBezTo>
                  <a:pt x="462" y="32"/>
                  <a:pt x="482" y="0"/>
                  <a:pt x="476" y="1"/>
                </a:cubicBezTo>
                <a:cubicBezTo>
                  <a:pt x="453" y="6"/>
                  <a:pt x="431" y="10"/>
                  <a:pt x="408" y="13"/>
                </a:cubicBezTo>
                <a:cubicBezTo>
                  <a:pt x="360" y="11"/>
                  <a:pt x="312" y="10"/>
                  <a:pt x="264" y="7"/>
                </a:cubicBezTo>
                <a:cubicBezTo>
                  <a:pt x="175" y="9"/>
                  <a:pt x="88" y="6"/>
                  <a:pt x="0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3552825" y="2795588"/>
            <a:ext cx="493713" cy="396875"/>
          </a:xfrm>
          <a:custGeom>
            <a:avLst/>
            <a:gdLst>
              <a:gd name="T0" fmla="*/ 92 w 521"/>
              <a:gd name="T1" fmla="*/ 1 h 417"/>
              <a:gd name="T2" fmla="*/ 74 w 521"/>
              <a:gd name="T3" fmla="*/ 11 h 417"/>
              <a:gd name="T4" fmla="*/ 54 w 521"/>
              <a:gd name="T5" fmla="*/ 33 h 417"/>
              <a:gd name="T6" fmla="*/ 18 w 521"/>
              <a:gd name="T7" fmla="*/ 93 h 417"/>
              <a:gd name="T8" fmla="*/ 6 w 521"/>
              <a:gd name="T9" fmla="*/ 123 h 417"/>
              <a:gd name="T10" fmla="*/ 0 w 521"/>
              <a:gd name="T11" fmla="*/ 141 h 417"/>
              <a:gd name="T12" fmla="*/ 8 w 521"/>
              <a:gd name="T13" fmla="*/ 239 h 417"/>
              <a:gd name="T14" fmla="*/ 28 w 521"/>
              <a:gd name="T15" fmla="*/ 275 h 417"/>
              <a:gd name="T16" fmla="*/ 66 w 521"/>
              <a:gd name="T17" fmla="*/ 333 h 417"/>
              <a:gd name="T18" fmla="*/ 82 w 521"/>
              <a:gd name="T19" fmla="*/ 347 h 417"/>
              <a:gd name="T20" fmla="*/ 88 w 521"/>
              <a:gd name="T21" fmla="*/ 351 h 417"/>
              <a:gd name="T22" fmla="*/ 122 w 521"/>
              <a:gd name="T23" fmla="*/ 377 h 417"/>
              <a:gd name="T24" fmla="*/ 256 w 521"/>
              <a:gd name="T25" fmla="*/ 417 h 417"/>
              <a:gd name="T26" fmla="*/ 368 w 521"/>
              <a:gd name="T27" fmla="*/ 397 h 417"/>
              <a:gd name="T28" fmla="*/ 468 w 521"/>
              <a:gd name="T29" fmla="*/ 325 h 417"/>
              <a:gd name="T30" fmla="*/ 476 w 521"/>
              <a:gd name="T31" fmla="*/ 315 h 417"/>
              <a:gd name="T32" fmla="*/ 494 w 521"/>
              <a:gd name="T33" fmla="*/ 285 h 417"/>
              <a:gd name="T34" fmla="*/ 518 w 521"/>
              <a:gd name="T35" fmla="*/ 231 h 417"/>
              <a:gd name="T36" fmla="*/ 516 w 521"/>
              <a:gd name="T37" fmla="*/ 211 h 417"/>
              <a:gd name="T38" fmla="*/ 518 w 521"/>
              <a:gd name="T39" fmla="*/ 187 h 417"/>
              <a:gd name="T40" fmla="*/ 452 w 521"/>
              <a:gd name="T41" fmla="*/ 15 h 417"/>
              <a:gd name="T42" fmla="*/ 388 w 521"/>
              <a:gd name="T43" fmla="*/ 3 h 417"/>
              <a:gd name="T44" fmla="*/ 138 w 521"/>
              <a:gd name="T45" fmla="*/ 3 h 417"/>
              <a:gd name="T46" fmla="*/ 92 w 521"/>
              <a:gd name="T47" fmla="*/ 1 h 4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21"/>
              <a:gd name="T73" fmla="*/ 0 h 417"/>
              <a:gd name="T74" fmla="*/ 521 w 521"/>
              <a:gd name="T75" fmla="*/ 417 h 4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21" h="417">
                <a:moveTo>
                  <a:pt x="92" y="1"/>
                </a:moveTo>
                <a:cubicBezTo>
                  <a:pt x="85" y="3"/>
                  <a:pt x="74" y="11"/>
                  <a:pt x="74" y="11"/>
                </a:cubicBezTo>
                <a:cubicBezTo>
                  <a:pt x="68" y="19"/>
                  <a:pt x="60" y="25"/>
                  <a:pt x="54" y="33"/>
                </a:cubicBezTo>
                <a:cubicBezTo>
                  <a:pt x="40" y="51"/>
                  <a:pt x="27" y="73"/>
                  <a:pt x="18" y="93"/>
                </a:cubicBezTo>
                <a:cubicBezTo>
                  <a:pt x="14" y="102"/>
                  <a:pt x="9" y="113"/>
                  <a:pt x="6" y="123"/>
                </a:cubicBezTo>
                <a:cubicBezTo>
                  <a:pt x="4" y="129"/>
                  <a:pt x="0" y="141"/>
                  <a:pt x="0" y="141"/>
                </a:cubicBezTo>
                <a:cubicBezTo>
                  <a:pt x="4" y="173"/>
                  <a:pt x="1" y="208"/>
                  <a:pt x="8" y="239"/>
                </a:cubicBezTo>
                <a:cubicBezTo>
                  <a:pt x="11" y="252"/>
                  <a:pt x="23" y="263"/>
                  <a:pt x="28" y="275"/>
                </a:cubicBezTo>
                <a:cubicBezTo>
                  <a:pt x="37" y="296"/>
                  <a:pt x="46" y="320"/>
                  <a:pt x="66" y="333"/>
                </a:cubicBezTo>
                <a:cubicBezTo>
                  <a:pt x="73" y="343"/>
                  <a:pt x="68" y="338"/>
                  <a:pt x="82" y="347"/>
                </a:cubicBezTo>
                <a:cubicBezTo>
                  <a:pt x="84" y="348"/>
                  <a:pt x="88" y="351"/>
                  <a:pt x="88" y="351"/>
                </a:cubicBezTo>
                <a:cubicBezTo>
                  <a:pt x="96" y="363"/>
                  <a:pt x="110" y="369"/>
                  <a:pt x="122" y="377"/>
                </a:cubicBezTo>
                <a:cubicBezTo>
                  <a:pt x="161" y="403"/>
                  <a:pt x="211" y="409"/>
                  <a:pt x="256" y="417"/>
                </a:cubicBezTo>
                <a:cubicBezTo>
                  <a:pt x="293" y="414"/>
                  <a:pt x="333" y="409"/>
                  <a:pt x="368" y="397"/>
                </a:cubicBezTo>
                <a:cubicBezTo>
                  <a:pt x="400" y="386"/>
                  <a:pt x="444" y="349"/>
                  <a:pt x="468" y="325"/>
                </a:cubicBezTo>
                <a:cubicBezTo>
                  <a:pt x="473" y="310"/>
                  <a:pt x="466" y="328"/>
                  <a:pt x="476" y="315"/>
                </a:cubicBezTo>
                <a:cubicBezTo>
                  <a:pt x="483" y="307"/>
                  <a:pt x="488" y="294"/>
                  <a:pt x="494" y="285"/>
                </a:cubicBezTo>
                <a:cubicBezTo>
                  <a:pt x="501" y="274"/>
                  <a:pt x="514" y="244"/>
                  <a:pt x="518" y="231"/>
                </a:cubicBezTo>
                <a:cubicBezTo>
                  <a:pt x="515" y="223"/>
                  <a:pt x="518" y="219"/>
                  <a:pt x="516" y="211"/>
                </a:cubicBezTo>
                <a:cubicBezTo>
                  <a:pt x="518" y="202"/>
                  <a:pt x="521" y="196"/>
                  <a:pt x="518" y="187"/>
                </a:cubicBezTo>
                <a:cubicBezTo>
                  <a:pt x="515" y="123"/>
                  <a:pt x="509" y="53"/>
                  <a:pt x="452" y="15"/>
                </a:cubicBezTo>
                <a:cubicBezTo>
                  <a:pt x="436" y="4"/>
                  <a:pt x="405" y="5"/>
                  <a:pt x="388" y="3"/>
                </a:cubicBezTo>
                <a:cubicBezTo>
                  <a:pt x="304" y="5"/>
                  <a:pt x="222" y="7"/>
                  <a:pt x="138" y="3"/>
                </a:cubicBezTo>
                <a:cubicBezTo>
                  <a:pt x="111" y="0"/>
                  <a:pt x="126" y="1"/>
                  <a:pt x="92" y="1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4143375" y="2932113"/>
            <a:ext cx="504825" cy="260350"/>
          </a:xfrm>
          <a:custGeom>
            <a:avLst/>
            <a:gdLst>
              <a:gd name="T0" fmla="*/ 8 w 532"/>
              <a:gd name="T1" fmla="*/ 0 h 274"/>
              <a:gd name="T2" fmla="*/ 12 w 532"/>
              <a:gd name="T3" fmla="*/ 78 h 274"/>
              <a:gd name="T4" fmla="*/ 44 w 532"/>
              <a:gd name="T5" fmla="*/ 150 h 274"/>
              <a:gd name="T6" fmla="*/ 114 w 532"/>
              <a:gd name="T7" fmla="*/ 234 h 274"/>
              <a:gd name="T8" fmla="*/ 152 w 532"/>
              <a:gd name="T9" fmla="*/ 248 h 274"/>
              <a:gd name="T10" fmla="*/ 242 w 532"/>
              <a:gd name="T11" fmla="*/ 274 h 274"/>
              <a:gd name="T12" fmla="*/ 358 w 532"/>
              <a:gd name="T13" fmla="*/ 258 h 274"/>
              <a:gd name="T14" fmla="*/ 382 w 532"/>
              <a:gd name="T15" fmla="*/ 244 h 274"/>
              <a:gd name="T16" fmla="*/ 394 w 532"/>
              <a:gd name="T17" fmla="*/ 240 h 274"/>
              <a:gd name="T18" fmla="*/ 430 w 532"/>
              <a:gd name="T19" fmla="*/ 218 h 274"/>
              <a:gd name="T20" fmla="*/ 440 w 532"/>
              <a:gd name="T21" fmla="*/ 210 h 274"/>
              <a:gd name="T22" fmla="*/ 452 w 532"/>
              <a:gd name="T23" fmla="*/ 202 h 274"/>
              <a:gd name="T24" fmla="*/ 490 w 532"/>
              <a:gd name="T25" fmla="*/ 148 h 274"/>
              <a:gd name="T26" fmla="*/ 494 w 532"/>
              <a:gd name="T27" fmla="*/ 136 h 274"/>
              <a:gd name="T28" fmla="*/ 502 w 532"/>
              <a:gd name="T29" fmla="*/ 124 h 274"/>
              <a:gd name="T30" fmla="*/ 514 w 532"/>
              <a:gd name="T31" fmla="*/ 94 h 274"/>
              <a:gd name="T32" fmla="*/ 520 w 532"/>
              <a:gd name="T33" fmla="*/ 76 h 274"/>
              <a:gd name="T34" fmla="*/ 462 w 532"/>
              <a:gd name="T35" fmla="*/ 30 h 274"/>
              <a:gd name="T36" fmla="*/ 332 w 532"/>
              <a:gd name="T37" fmla="*/ 26 h 274"/>
              <a:gd name="T38" fmla="*/ 290 w 532"/>
              <a:gd name="T39" fmla="*/ 30 h 274"/>
              <a:gd name="T40" fmla="*/ 168 w 532"/>
              <a:gd name="T41" fmla="*/ 24 h 274"/>
              <a:gd name="T42" fmla="*/ 52 w 532"/>
              <a:gd name="T43" fmla="*/ 12 h 274"/>
              <a:gd name="T44" fmla="*/ 8 w 532"/>
              <a:gd name="T45" fmla="*/ 0 h 2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32"/>
              <a:gd name="T70" fmla="*/ 0 h 274"/>
              <a:gd name="T71" fmla="*/ 532 w 532"/>
              <a:gd name="T72" fmla="*/ 274 h 2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32" h="274">
                <a:moveTo>
                  <a:pt x="8" y="0"/>
                </a:moveTo>
                <a:cubicBezTo>
                  <a:pt x="0" y="24"/>
                  <a:pt x="8" y="53"/>
                  <a:pt x="12" y="78"/>
                </a:cubicBezTo>
                <a:cubicBezTo>
                  <a:pt x="18" y="119"/>
                  <a:pt x="27" y="118"/>
                  <a:pt x="44" y="150"/>
                </a:cubicBezTo>
                <a:cubicBezTo>
                  <a:pt x="61" y="181"/>
                  <a:pt x="84" y="214"/>
                  <a:pt x="114" y="234"/>
                </a:cubicBezTo>
                <a:cubicBezTo>
                  <a:pt x="125" y="242"/>
                  <a:pt x="140" y="242"/>
                  <a:pt x="152" y="248"/>
                </a:cubicBezTo>
                <a:cubicBezTo>
                  <a:pt x="182" y="263"/>
                  <a:pt x="208" y="270"/>
                  <a:pt x="242" y="274"/>
                </a:cubicBezTo>
                <a:cubicBezTo>
                  <a:pt x="280" y="272"/>
                  <a:pt x="321" y="267"/>
                  <a:pt x="358" y="258"/>
                </a:cubicBezTo>
                <a:cubicBezTo>
                  <a:pt x="366" y="253"/>
                  <a:pt x="374" y="248"/>
                  <a:pt x="382" y="244"/>
                </a:cubicBezTo>
                <a:cubicBezTo>
                  <a:pt x="386" y="242"/>
                  <a:pt x="394" y="240"/>
                  <a:pt x="394" y="240"/>
                </a:cubicBezTo>
                <a:cubicBezTo>
                  <a:pt x="403" y="231"/>
                  <a:pt x="417" y="222"/>
                  <a:pt x="430" y="218"/>
                </a:cubicBezTo>
                <a:cubicBezTo>
                  <a:pt x="437" y="207"/>
                  <a:pt x="430" y="216"/>
                  <a:pt x="440" y="210"/>
                </a:cubicBezTo>
                <a:cubicBezTo>
                  <a:pt x="444" y="208"/>
                  <a:pt x="452" y="202"/>
                  <a:pt x="452" y="202"/>
                </a:cubicBezTo>
                <a:cubicBezTo>
                  <a:pt x="464" y="184"/>
                  <a:pt x="478" y="166"/>
                  <a:pt x="490" y="148"/>
                </a:cubicBezTo>
                <a:cubicBezTo>
                  <a:pt x="492" y="144"/>
                  <a:pt x="492" y="140"/>
                  <a:pt x="494" y="136"/>
                </a:cubicBezTo>
                <a:cubicBezTo>
                  <a:pt x="497" y="132"/>
                  <a:pt x="500" y="129"/>
                  <a:pt x="502" y="124"/>
                </a:cubicBezTo>
                <a:cubicBezTo>
                  <a:pt x="505" y="114"/>
                  <a:pt x="511" y="104"/>
                  <a:pt x="514" y="94"/>
                </a:cubicBezTo>
                <a:cubicBezTo>
                  <a:pt x="516" y="88"/>
                  <a:pt x="520" y="76"/>
                  <a:pt x="520" y="76"/>
                </a:cubicBezTo>
                <a:cubicBezTo>
                  <a:pt x="528" y="12"/>
                  <a:pt x="532" y="28"/>
                  <a:pt x="462" y="30"/>
                </a:cubicBezTo>
                <a:cubicBezTo>
                  <a:pt x="412" y="24"/>
                  <a:pt x="425" y="25"/>
                  <a:pt x="332" y="26"/>
                </a:cubicBezTo>
                <a:cubicBezTo>
                  <a:pt x="318" y="26"/>
                  <a:pt x="290" y="30"/>
                  <a:pt x="290" y="30"/>
                </a:cubicBezTo>
                <a:cubicBezTo>
                  <a:pt x="247" y="27"/>
                  <a:pt x="214" y="25"/>
                  <a:pt x="168" y="24"/>
                </a:cubicBezTo>
                <a:cubicBezTo>
                  <a:pt x="129" y="20"/>
                  <a:pt x="91" y="14"/>
                  <a:pt x="52" y="12"/>
                </a:cubicBezTo>
                <a:cubicBezTo>
                  <a:pt x="5" y="9"/>
                  <a:pt x="8" y="25"/>
                  <a:pt x="8" y="0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Freeform 11"/>
          <p:cNvSpPr>
            <a:spLocks/>
          </p:cNvSpPr>
          <p:nvPr/>
        </p:nvSpPr>
        <p:spPr bwMode="auto">
          <a:xfrm>
            <a:off x="6270625" y="2822575"/>
            <a:ext cx="492125" cy="369888"/>
          </a:xfrm>
          <a:custGeom>
            <a:avLst/>
            <a:gdLst>
              <a:gd name="T0" fmla="*/ 54 w 519"/>
              <a:gd name="T1" fmla="*/ 3 h 389"/>
              <a:gd name="T2" fmla="*/ 0 w 519"/>
              <a:gd name="T3" fmla="*/ 145 h 389"/>
              <a:gd name="T4" fmla="*/ 34 w 519"/>
              <a:gd name="T5" fmla="*/ 259 h 389"/>
              <a:gd name="T6" fmla="*/ 54 w 519"/>
              <a:gd name="T7" fmla="*/ 295 h 389"/>
              <a:gd name="T8" fmla="*/ 84 w 519"/>
              <a:gd name="T9" fmla="*/ 323 h 389"/>
              <a:gd name="T10" fmla="*/ 138 w 519"/>
              <a:gd name="T11" fmla="*/ 365 h 389"/>
              <a:gd name="T12" fmla="*/ 240 w 519"/>
              <a:gd name="T13" fmla="*/ 389 h 389"/>
              <a:gd name="T14" fmla="*/ 344 w 519"/>
              <a:gd name="T15" fmla="*/ 375 h 389"/>
              <a:gd name="T16" fmla="*/ 380 w 519"/>
              <a:gd name="T17" fmla="*/ 363 h 389"/>
              <a:gd name="T18" fmla="*/ 428 w 519"/>
              <a:gd name="T19" fmla="*/ 331 h 389"/>
              <a:gd name="T20" fmla="*/ 446 w 519"/>
              <a:gd name="T21" fmla="*/ 317 h 389"/>
              <a:gd name="T22" fmla="*/ 456 w 519"/>
              <a:gd name="T23" fmla="*/ 307 h 389"/>
              <a:gd name="T24" fmla="*/ 498 w 519"/>
              <a:gd name="T25" fmla="*/ 241 h 389"/>
              <a:gd name="T26" fmla="*/ 512 w 519"/>
              <a:gd name="T27" fmla="*/ 207 h 389"/>
              <a:gd name="T28" fmla="*/ 516 w 519"/>
              <a:gd name="T29" fmla="*/ 195 h 389"/>
              <a:gd name="T30" fmla="*/ 518 w 519"/>
              <a:gd name="T31" fmla="*/ 149 h 389"/>
              <a:gd name="T32" fmla="*/ 516 w 519"/>
              <a:gd name="T33" fmla="*/ 107 h 389"/>
              <a:gd name="T34" fmla="*/ 492 w 519"/>
              <a:gd name="T35" fmla="*/ 33 h 389"/>
              <a:gd name="T36" fmla="*/ 452 w 519"/>
              <a:gd name="T37" fmla="*/ 9 h 389"/>
              <a:gd name="T38" fmla="*/ 434 w 519"/>
              <a:gd name="T39" fmla="*/ 3 h 389"/>
              <a:gd name="T40" fmla="*/ 388 w 519"/>
              <a:gd name="T41" fmla="*/ 9 h 389"/>
              <a:gd name="T42" fmla="*/ 334 w 519"/>
              <a:gd name="T43" fmla="*/ 7 h 389"/>
              <a:gd name="T44" fmla="*/ 186 w 519"/>
              <a:gd name="T45" fmla="*/ 3 h 389"/>
              <a:gd name="T46" fmla="*/ 54 w 519"/>
              <a:gd name="T47" fmla="*/ 3 h 3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19"/>
              <a:gd name="T73" fmla="*/ 0 h 389"/>
              <a:gd name="T74" fmla="*/ 519 w 519"/>
              <a:gd name="T75" fmla="*/ 389 h 3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19" h="389">
                <a:moveTo>
                  <a:pt x="54" y="3"/>
                </a:moveTo>
                <a:cubicBezTo>
                  <a:pt x="19" y="55"/>
                  <a:pt x="6" y="80"/>
                  <a:pt x="0" y="145"/>
                </a:cubicBezTo>
                <a:cubicBezTo>
                  <a:pt x="4" y="188"/>
                  <a:pt x="15" y="221"/>
                  <a:pt x="34" y="259"/>
                </a:cubicBezTo>
                <a:cubicBezTo>
                  <a:pt x="40" y="271"/>
                  <a:pt x="44" y="285"/>
                  <a:pt x="54" y="295"/>
                </a:cubicBezTo>
                <a:cubicBezTo>
                  <a:pt x="64" y="305"/>
                  <a:pt x="74" y="313"/>
                  <a:pt x="84" y="323"/>
                </a:cubicBezTo>
                <a:cubicBezTo>
                  <a:pt x="98" y="337"/>
                  <a:pt x="119" y="359"/>
                  <a:pt x="138" y="365"/>
                </a:cubicBezTo>
                <a:cubicBezTo>
                  <a:pt x="172" y="376"/>
                  <a:pt x="204" y="385"/>
                  <a:pt x="240" y="389"/>
                </a:cubicBezTo>
                <a:cubicBezTo>
                  <a:pt x="277" y="387"/>
                  <a:pt x="309" y="383"/>
                  <a:pt x="344" y="375"/>
                </a:cubicBezTo>
                <a:cubicBezTo>
                  <a:pt x="356" y="372"/>
                  <a:pt x="371" y="371"/>
                  <a:pt x="380" y="363"/>
                </a:cubicBezTo>
                <a:cubicBezTo>
                  <a:pt x="395" y="350"/>
                  <a:pt x="412" y="342"/>
                  <a:pt x="428" y="331"/>
                </a:cubicBezTo>
                <a:cubicBezTo>
                  <a:pt x="434" y="327"/>
                  <a:pt x="446" y="317"/>
                  <a:pt x="446" y="317"/>
                </a:cubicBezTo>
                <a:cubicBezTo>
                  <a:pt x="462" y="293"/>
                  <a:pt x="437" y="328"/>
                  <a:pt x="456" y="307"/>
                </a:cubicBezTo>
                <a:cubicBezTo>
                  <a:pt x="473" y="288"/>
                  <a:pt x="484" y="262"/>
                  <a:pt x="498" y="241"/>
                </a:cubicBezTo>
                <a:cubicBezTo>
                  <a:pt x="506" y="229"/>
                  <a:pt x="508" y="220"/>
                  <a:pt x="512" y="207"/>
                </a:cubicBezTo>
                <a:cubicBezTo>
                  <a:pt x="513" y="203"/>
                  <a:pt x="516" y="195"/>
                  <a:pt x="516" y="195"/>
                </a:cubicBezTo>
                <a:cubicBezTo>
                  <a:pt x="511" y="180"/>
                  <a:pt x="516" y="164"/>
                  <a:pt x="518" y="149"/>
                </a:cubicBezTo>
                <a:cubicBezTo>
                  <a:pt x="514" y="136"/>
                  <a:pt x="519" y="121"/>
                  <a:pt x="516" y="107"/>
                </a:cubicBezTo>
                <a:cubicBezTo>
                  <a:pt x="514" y="98"/>
                  <a:pt x="496" y="39"/>
                  <a:pt x="492" y="33"/>
                </a:cubicBezTo>
                <a:cubicBezTo>
                  <a:pt x="482" y="19"/>
                  <a:pt x="467" y="14"/>
                  <a:pt x="452" y="9"/>
                </a:cubicBezTo>
                <a:cubicBezTo>
                  <a:pt x="446" y="7"/>
                  <a:pt x="434" y="3"/>
                  <a:pt x="434" y="3"/>
                </a:cubicBezTo>
                <a:cubicBezTo>
                  <a:pt x="416" y="4"/>
                  <a:pt x="404" y="6"/>
                  <a:pt x="388" y="9"/>
                </a:cubicBezTo>
                <a:cubicBezTo>
                  <a:pt x="370" y="8"/>
                  <a:pt x="352" y="8"/>
                  <a:pt x="334" y="7"/>
                </a:cubicBezTo>
                <a:cubicBezTo>
                  <a:pt x="285" y="6"/>
                  <a:pt x="186" y="3"/>
                  <a:pt x="186" y="3"/>
                </a:cubicBezTo>
                <a:cubicBezTo>
                  <a:pt x="142" y="0"/>
                  <a:pt x="98" y="3"/>
                  <a:pt x="54" y="3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404938" y="2689225"/>
            <a:ext cx="17303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485775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202088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2611438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3556000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4146550" y="2735263"/>
            <a:ext cx="493713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4738688" y="2735263"/>
            <a:ext cx="493712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5330825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20"/>
          <p:cNvSpPr>
            <a:spLocks noChangeArrowheads="1"/>
          </p:cNvSpPr>
          <p:nvPr/>
        </p:nvSpPr>
        <p:spPr bwMode="auto">
          <a:xfrm>
            <a:off x="6272213" y="2735263"/>
            <a:ext cx="492125" cy="454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3532188" y="2689225"/>
            <a:ext cx="232092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373063" y="2689225"/>
            <a:ext cx="638175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3"/>
          <p:cNvSpPr>
            <a:spLocks noChangeArrowheads="1"/>
          </p:cNvSpPr>
          <p:nvPr/>
        </p:nvSpPr>
        <p:spPr bwMode="auto">
          <a:xfrm>
            <a:off x="6248400" y="2689225"/>
            <a:ext cx="639763" cy="546100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24"/>
          <p:cNvSpPr>
            <a:spLocks noChangeArrowheads="1"/>
          </p:cNvSpPr>
          <p:nvPr/>
        </p:nvSpPr>
        <p:spPr bwMode="auto">
          <a:xfrm>
            <a:off x="309563" y="2616200"/>
            <a:ext cx="134937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5"/>
          <p:cNvSpPr>
            <a:spLocks noChangeArrowheads="1"/>
          </p:cNvSpPr>
          <p:nvPr/>
        </p:nvSpPr>
        <p:spPr bwMode="auto">
          <a:xfrm>
            <a:off x="6804025" y="2616200"/>
            <a:ext cx="136525" cy="728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3201988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7"/>
          <p:cNvSpPr>
            <a:spLocks noChangeArrowheads="1"/>
          </p:cNvSpPr>
          <p:nvPr/>
        </p:nvSpPr>
        <p:spPr bwMode="auto">
          <a:xfrm>
            <a:off x="1071563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5918200" y="2674938"/>
            <a:ext cx="295275" cy="106362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3201988" y="3502025"/>
            <a:ext cx="265747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30"/>
          <p:cNvSpPr>
            <a:spLocks noChangeArrowheads="1"/>
          </p:cNvSpPr>
          <p:nvPr/>
        </p:nvSpPr>
        <p:spPr bwMode="auto">
          <a:xfrm>
            <a:off x="1076325" y="3502025"/>
            <a:ext cx="206692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427038" y="3502025"/>
            <a:ext cx="590550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Rectangle 32"/>
          <p:cNvSpPr>
            <a:spLocks noChangeArrowheads="1"/>
          </p:cNvSpPr>
          <p:nvPr/>
        </p:nvSpPr>
        <p:spPr bwMode="auto">
          <a:xfrm>
            <a:off x="5918200" y="3502025"/>
            <a:ext cx="885825" cy="2365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27038" y="3206750"/>
            <a:ext cx="6376987" cy="236538"/>
            <a:chOff x="269" y="2020"/>
            <a:chExt cx="4017" cy="149"/>
          </a:xfrm>
        </p:grpSpPr>
        <p:sp>
          <p:nvSpPr>
            <p:cNvPr id="11308" name="Rectangle 33"/>
            <p:cNvSpPr>
              <a:spLocks noChangeArrowheads="1"/>
            </p:cNvSpPr>
            <p:nvPr/>
          </p:nvSpPr>
          <p:spPr bwMode="auto">
            <a:xfrm>
              <a:off x="269" y="2095"/>
              <a:ext cx="372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34"/>
            <p:cNvSpPr>
              <a:spLocks noChangeArrowheads="1"/>
            </p:cNvSpPr>
            <p:nvPr/>
          </p:nvSpPr>
          <p:spPr bwMode="auto">
            <a:xfrm>
              <a:off x="902" y="2095"/>
              <a:ext cx="1078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35"/>
            <p:cNvSpPr>
              <a:spLocks noChangeArrowheads="1"/>
            </p:cNvSpPr>
            <p:nvPr/>
          </p:nvSpPr>
          <p:spPr bwMode="auto">
            <a:xfrm>
              <a:off x="2240" y="2095"/>
              <a:ext cx="1451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36"/>
            <p:cNvSpPr>
              <a:spLocks noChangeArrowheads="1"/>
            </p:cNvSpPr>
            <p:nvPr/>
          </p:nvSpPr>
          <p:spPr bwMode="auto">
            <a:xfrm>
              <a:off x="3951" y="2095"/>
              <a:ext cx="335" cy="74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AutoShape 37"/>
            <p:cNvSpPr>
              <a:spLocks noChangeArrowheads="1"/>
            </p:cNvSpPr>
            <p:nvPr/>
          </p:nvSpPr>
          <p:spPr bwMode="auto">
            <a:xfrm>
              <a:off x="381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AutoShape 38"/>
            <p:cNvSpPr>
              <a:spLocks noChangeArrowheads="1"/>
            </p:cNvSpPr>
            <p:nvPr/>
          </p:nvSpPr>
          <p:spPr bwMode="auto">
            <a:xfrm>
              <a:off x="976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AutoShape 39"/>
            <p:cNvSpPr>
              <a:spLocks noChangeArrowheads="1"/>
            </p:cNvSpPr>
            <p:nvPr/>
          </p:nvSpPr>
          <p:spPr bwMode="auto">
            <a:xfrm>
              <a:off x="1348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AutoShape 40"/>
            <p:cNvSpPr>
              <a:spLocks noChangeArrowheads="1"/>
            </p:cNvSpPr>
            <p:nvPr/>
          </p:nvSpPr>
          <p:spPr bwMode="auto">
            <a:xfrm>
              <a:off x="1720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16" name="AutoShape 41"/>
            <p:cNvSpPr>
              <a:spLocks noChangeArrowheads="1"/>
            </p:cNvSpPr>
            <p:nvPr/>
          </p:nvSpPr>
          <p:spPr bwMode="auto">
            <a:xfrm>
              <a:off x="2315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17" name="AutoShape 42"/>
            <p:cNvSpPr>
              <a:spLocks noChangeArrowheads="1"/>
            </p:cNvSpPr>
            <p:nvPr/>
          </p:nvSpPr>
          <p:spPr bwMode="auto">
            <a:xfrm>
              <a:off x="2687" y="2020"/>
              <a:ext cx="149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18" name="AutoShape 43"/>
            <p:cNvSpPr>
              <a:spLocks noChangeArrowheads="1"/>
            </p:cNvSpPr>
            <p:nvPr/>
          </p:nvSpPr>
          <p:spPr bwMode="auto">
            <a:xfrm>
              <a:off x="3059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19" name="AutoShape 44"/>
            <p:cNvSpPr>
              <a:spLocks noChangeArrowheads="1"/>
            </p:cNvSpPr>
            <p:nvPr/>
          </p:nvSpPr>
          <p:spPr bwMode="auto">
            <a:xfrm>
              <a:off x="3431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320" name="AutoShape 45"/>
            <p:cNvSpPr>
              <a:spLocks noChangeArrowheads="1"/>
            </p:cNvSpPr>
            <p:nvPr/>
          </p:nvSpPr>
          <p:spPr bwMode="auto">
            <a:xfrm>
              <a:off x="4026" y="2020"/>
              <a:ext cx="148" cy="11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97" name="Rectangle 62"/>
          <p:cNvSpPr>
            <a:spLocks noChangeArrowheads="1"/>
          </p:cNvSpPr>
          <p:nvPr/>
        </p:nvSpPr>
        <p:spPr bwMode="auto">
          <a:xfrm>
            <a:off x="1681163" y="2903538"/>
            <a:ext cx="152400" cy="762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AutoShape 63"/>
          <p:cNvSpPr>
            <a:spLocks noChangeArrowheads="1"/>
          </p:cNvSpPr>
          <p:nvPr/>
        </p:nvSpPr>
        <p:spPr bwMode="auto">
          <a:xfrm>
            <a:off x="36242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64"/>
          <p:cNvSpPr>
            <a:spLocks noChangeArrowheads="1"/>
          </p:cNvSpPr>
          <p:nvPr/>
        </p:nvSpPr>
        <p:spPr bwMode="auto">
          <a:xfrm>
            <a:off x="29765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AutoShape 65"/>
          <p:cNvSpPr>
            <a:spLocks noChangeArrowheads="1"/>
          </p:cNvSpPr>
          <p:nvPr/>
        </p:nvSpPr>
        <p:spPr bwMode="auto">
          <a:xfrm>
            <a:off x="2366963" y="28273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AutoShape 66"/>
          <p:cNvSpPr>
            <a:spLocks noChangeArrowheads="1"/>
          </p:cNvSpPr>
          <p:nvPr/>
        </p:nvSpPr>
        <p:spPr bwMode="auto">
          <a:xfrm>
            <a:off x="1528763" y="29797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AutoShape 67"/>
          <p:cNvSpPr>
            <a:spLocks noChangeArrowheads="1"/>
          </p:cNvSpPr>
          <p:nvPr/>
        </p:nvSpPr>
        <p:spPr bwMode="auto">
          <a:xfrm>
            <a:off x="6905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AutoShape 68"/>
          <p:cNvSpPr>
            <a:spLocks noChangeArrowheads="1"/>
          </p:cNvSpPr>
          <p:nvPr/>
        </p:nvSpPr>
        <p:spPr bwMode="auto">
          <a:xfrm>
            <a:off x="6481763" y="27511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AutoShape 69"/>
          <p:cNvSpPr>
            <a:spLocks noChangeArrowheads="1"/>
          </p:cNvSpPr>
          <p:nvPr/>
        </p:nvSpPr>
        <p:spPr bwMode="auto">
          <a:xfrm>
            <a:off x="54149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AutoShape 70"/>
          <p:cNvSpPr>
            <a:spLocks noChangeArrowheads="1"/>
          </p:cNvSpPr>
          <p:nvPr/>
        </p:nvSpPr>
        <p:spPr bwMode="auto">
          <a:xfrm>
            <a:off x="5110163" y="29035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AutoShape 71"/>
          <p:cNvSpPr>
            <a:spLocks noChangeArrowheads="1"/>
          </p:cNvSpPr>
          <p:nvPr/>
        </p:nvSpPr>
        <p:spPr bwMode="auto">
          <a:xfrm>
            <a:off x="4348163" y="3055938"/>
            <a:ext cx="76200" cy="762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BBB9B79-3278-4AC8-91B9-06E74821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Procedurele</a:t>
            </a:r>
            <a:r>
              <a:rPr lang="en-GB" dirty="0"/>
              <a:t> </a:t>
            </a:r>
            <a:r>
              <a:rPr lang="en-GB" dirty="0" err="1"/>
              <a:t>informatie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1C3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1C3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470</Words>
  <Application>Microsoft Office PowerPoint</Application>
  <PresentationFormat>Diavoorstelling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Blank Presentation</vt:lpstr>
      <vt:lpstr>PowerPoint-presentatie</vt:lpstr>
      <vt:lpstr>Inhoud</vt:lpstr>
      <vt:lpstr>Historie: 4C/ID als Kader 4-Component Instructional Design</vt:lpstr>
      <vt:lpstr>Leertaken - authenticiteit </vt:lpstr>
      <vt:lpstr>Leertaken - Variatie</vt:lpstr>
      <vt:lpstr>Leertaken – Complexiteitsniveaus</vt:lpstr>
      <vt:lpstr>Leertaken – hulp en begeleiding</vt:lpstr>
      <vt:lpstr>Ondersteunende informatie</vt:lpstr>
      <vt:lpstr>Procedurele informatie</vt:lpstr>
      <vt:lpstr>Deeltaakoefening</vt:lpstr>
      <vt:lpstr>PowerPoint-presentatie</vt:lpstr>
      <vt:lpstr>PowerPoint-presentatie</vt:lpstr>
      <vt:lpstr>(Zelf)Regulatie en 4C/ID  </vt:lpstr>
      <vt:lpstr>Werkt regulatie? (= adaptatie) </vt:lpstr>
      <vt:lpstr>Zelf reguleren moet je leren! </vt:lpstr>
      <vt:lpstr>Voorbeeld “second-order scaffolding”</vt:lpstr>
      <vt:lpstr>Ontwikkelingsportfolios</vt:lpstr>
      <vt:lpstr>Voorbeeld zelfsturing - STEPP</vt:lpstr>
      <vt:lpstr>STEPP – Structured Task Evaluation and Planning Portfolio</vt:lpstr>
      <vt:lpstr>STEPP in Actie</vt:lpstr>
      <vt:lpstr>Waarom het NRO project?</vt:lpstr>
      <vt:lpstr>Onderzoeksvraag van het NRO project</vt:lpstr>
      <vt:lpstr>Conclusies en Vragen</vt:lpstr>
      <vt:lpstr>PowerPoint-presentatie</vt:lpstr>
    </vt:vector>
  </TitlesOfParts>
  <Company>vormgeversassociatie hoog-keppel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Vormgeversassociatie / Sjoerd Kulsdom</dc:creator>
  <cp:lastModifiedBy>Jos Soomers5</cp:lastModifiedBy>
  <cp:revision>180</cp:revision>
  <dcterms:created xsi:type="dcterms:W3CDTF">2007-05-08T09:02:05Z</dcterms:created>
  <dcterms:modified xsi:type="dcterms:W3CDTF">2017-10-25T07:48:35Z</dcterms:modified>
</cp:coreProperties>
</file>