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70" r:id="rId6"/>
    <p:sldId id="423" r:id="rId7"/>
    <p:sldId id="551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48" autoAdjust="0"/>
  </p:normalViewPr>
  <p:slideViewPr>
    <p:cSldViewPr snapToGrid="0">
      <p:cViewPr varScale="1">
        <p:scale>
          <a:sx n="51" d="100"/>
          <a:sy n="51" d="100"/>
        </p:scale>
        <p:origin x="4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sbeth Baartman" userId="b3141370-4421-4760-b27d-f66de85c6b36" providerId="ADAL" clId="{76BB1657-42BB-46C3-8766-0B36E8895E2A}"/>
    <pc:docChg chg="custSel delSld modSld">
      <pc:chgData name="Liesbeth Baartman" userId="b3141370-4421-4760-b27d-f66de85c6b36" providerId="ADAL" clId="{76BB1657-42BB-46C3-8766-0B36E8895E2A}" dt="2021-11-09T07:58:17.971" v="620" actId="47"/>
      <pc:docMkLst>
        <pc:docMk/>
      </pc:docMkLst>
      <pc:sldChg chg="del mod modShow">
        <pc:chgData name="Liesbeth Baartman" userId="b3141370-4421-4760-b27d-f66de85c6b36" providerId="ADAL" clId="{76BB1657-42BB-46C3-8766-0B36E8895E2A}" dt="2021-11-09T07:58:12.490" v="612" actId="47"/>
        <pc:sldMkLst>
          <pc:docMk/>
          <pc:sldMk cId="2468309112" sldId="256"/>
        </pc:sldMkLst>
      </pc:sldChg>
      <pc:sldChg chg="del mod modShow">
        <pc:chgData name="Liesbeth Baartman" userId="b3141370-4421-4760-b27d-f66de85c6b36" providerId="ADAL" clId="{76BB1657-42BB-46C3-8766-0B36E8895E2A}" dt="2021-11-09T07:58:13.180" v="613" actId="47"/>
        <pc:sldMkLst>
          <pc:docMk/>
          <pc:sldMk cId="1825681446" sldId="257"/>
        </pc:sldMkLst>
      </pc:sldChg>
      <pc:sldChg chg="del mod modShow">
        <pc:chgData name="Liesbeth Baartman" userId="b3141370-4421-4760-b27d-f66de85c6b36" providerId="ADAL" clId="{76BB1657-42BB-46C3-8766-0B36E8895E2A}" dt="2021-11-09T07:58:14.914" v="616" actId="47"/>
        <pc:sldMkLst>
          <pc:docMk/>
          <pc:sldMk cId="1507409902" sldId="258"/>
        </pc:sldMkLst>
      </pc:sldChg>
      <pc:sldChg chg="del mod modShow">
        <pc:chgData name="Liesbeth Baartman" userId="b3141370-4421-4760-b27d-f66de85c6b36" providerId="ADAL" clId="{76BB1657-42BB-46C3-8766-0B36E8895E2A}" dt="2021-11-09T07:58:14.397" v="615" actId="47"/>
        <pc:sldMkLst>
          <pc:docMk/>
          <pc:sldMk cId="927736665" sldId="265"/>
        </pc:sldMkLst>
      </pc:sldChg>
      <pc:sldChg chg="del mod modShow">
        <pc:chgData name="Liesbeth Baartman" userId="b3141370-4421-4760-b27d-f66de85c6b36" providerId="ADAL" clId="{76BB1657-42BB-46C3-8766-0B36E8895E2A}" dt="2021-11-09T07:58:15.416" v="617" actId="47"/>
        <pc:sldMkLst>
          <pc:docMk/>
          <pc:sldMk cId="257815808" sldId="266"/>
        </pc:sldMkLst>
      </pc:sldChg>
      <pc:sldChg chg="del mod modShow">
        <pc:chgData name="Liesbeth Baartman" userId="b3141370-4421-4760-b27d-f66de85c6b36" providerId="ADAL" clId="{76BB1657-42BB-46C3-8766-0B36E8895E2A}" dt="2021-11-09T07:58:15.879" v="618" actId="47"/>
        <pc:sldMkLst>
          <pc:docMk/>
          <pc:sldMk cId="365199892" sldId="267"/>
        </pc:sldMkLst>
      </pc:sldChg>
      <pc:sldChg chg="del mod modShow">
        <pc:chgData name="Liesbeth Baartman" userId="b3141370-4421-4760-b27d-f66de85c6b36" providerId="ADAL" clId="{76BB1657-42BB-46C3-8766-0B36E8895E2A}" dt="2021-11-09T07:58:16.380" v="619" actId="47"/>
        <pc:sldMkLst>
          <pc:docMk/>
          <pc:sldMk cId="552532517" sldId="268"/>
        </pc:sldMkLst>
      </pc:sldChg>
      <pc:sldChg chg="del mod modShow">
        <pc:chgData name="Liesbeth Baartman" userId="b3141370-4421-4760-b27d-f66de85c6b36" providerId="ADAL" clId="{76BB1657-42BB-46C3-8766-0B36E8895E2A}" dt="2021-11-09T07:58:13.842" v="614" actId="47"/>
        <pc:sldMkLst>
          <pc:docMk/>
          <pc:sldMk cId="2090387925" sldId="269"/>
        </pc:sldMkLst>
      </pc:sldChg>
      <pc:sldChg chg="modSp mod">
        <pc:chgData name="Liesbeth Baartman" userId="b3141370-4421-4760-b27d-f66de85c6b36" providerId="ADAL" clId="{76BB1657-42BB-46C3-8766-0B36E8895E2A}" dt="2021-11-05T12:54:47.087" v="601" actId="6549"/>
        <pc:sldMkLst>
          <pc:docMk/>
          <pc:sldMk cId="2698997830" sldId="423"/>
        </pc:sldMkLst>
        <pc:spChg chg="mod">
          <ac:chgData name="Liesbeth Baartman" userId="b3141370-4421-4760-b27d-f66de85c6b36" providerId="ADAL" clId="{76BB1657-42BB-46C3-8766-0B36E8895E2A}" dt="2021-11-05T12:54:47.087" v="601" actId="6549"/>
          <ac:spMkLst>
            <pc:docMk/>
            <pc:sldMk cId="2698997830" sldId="423"/>
            <ac:spMk id="3" creationId="{4409DC13-4CD3-4939-A661-30026BE2FC72}"/>
          </ac:spMkLst>
        </pc:spChg>
      </pc:sldChg>
      <pc:sldChg chg="addSp delSp modSp mod">
        <pc:chgData name="Liesbeth Baartman" userId="b3141370-4421-4760-b27d-f66de85c6b36" providerId="ADAL" clId="{76BB1657-42BB-46C3-8766-0B36E8895E2A}" dt="2021-11-02T10:56:03.251" v="600" actId="20577"/>
        <pc:sldMkLst>
          <pc:docMk/>
          <pc:sldMk cId="3131794068" sldId="555"/>
        </pc:sldMkLst>
        <pc:spChg chg="del">
          <ac:chgData name="Liesbeth Baartman" userId="b3141370-4421-4760-b27d-f66de85c6b36" providerId="ADAL" clId="{76BB1657-42BB-46C3-8766-0B36E8895E2A}" dt="2021-10-29T13:23:57.500" v="0" actId="478"/>
          <ac:spMkLst>
            <pc:docMk/>
            <pc:sldMk cId="3131794068" sldId="555"/>
            <ac:spMk id="2" creationId="{4EC15B7E-BE24-478E-AE9E-054A2719B500}"/>
          </ac:spMkLst>
        </pc:spChg>
        <pc:spChg chg="add mod">
          <ac:chgData name="Liesbeth Baartman" userId="b3141370-4421-4760-b27d-f66de85c6b36" providerId="ADAL" clId="{76BB1657-42BB-46C3-8766-0B36E8895E2A}" dt="2021-10-29T13:23:57.500" v="0" actId="478"/>
          <ac:spMkLst>
            <pc:docMk/>
            <pc:sldMk cId="3131794068" sldId="555"/>
            <ac:spMk id="5" creationId="{FF6B9262-3C15-452F-9A99-9DD669E1493A}"/>
          </ac:spMkLst>
        </pc:spChg>
        <pc:graphicFrameChg chg="modGraphic">
          <ac:chgData name="Liesbeth Baartman" userId="b3141370-4421-4760-b27d-f66de85c6b36" providerId="ADAL" clId="{76BB1657-42BB-46C3-8766-0B36E8895E2A}" dt="2021-11-02T10:56:03.251" v="600" actId="20577"/>
          <ac:graphicFrameMkLst>
            <pc:docMk/>
            <pc:sldMk cId="3131794068" sldId="555"/>
            <ac:graphicFrameMk id="4" creationId="{559072C0-4086-408E-A82D-2CA331A6079A}"/>
          </ac:graphicFrameMkLst>
        </pc:graphicFrameChg>
      </pc:sldChg>
      <pc:sldChg chg="modNotesTx">
        <pc:chgData name="Liesbeth Baartman" userId="b3141370-4421-4760-b27d-f66de85c6b36" providerId="ADAL" clId="{76BB1657-42BB-46C3-8766-0B36E8895E2A}" dt="2021-11-09T07:57:32.462" v="602" actId="6549"/>
        <pc:sldMkLst>
          <pc:docMk/>
          <pc:sldMk cId="2753880266" sldId="559"/>
        </pc:sldMkLst>
      </pc:sldChg>
      <pc:sldChg chg="modNotesTx">
        <pc:chgData name="Liesbeth Baartman" userId="b3141370-4421-4760-b27d-f66de85c6b36" providerId="ADAL" clId="{76BB1657-42BB-46C3-8766-0B36E8895E2A}" dt="2021-11-09T07:57:35.904" v="603" actId="6549"/>
        <pc:sldMkLst>
          <pc:docMk/>
          <pc:sldMk cId="1051470424" sldId="560"/>
        </pc:sldMkLst>
      </pc:sldChg>
      <pc:sldChg chg="modNotesTx">
        <pc:chgData name="Liesbeth Baartman" userId="b3141370-4421-4760-b27d-f66de85c6b36" providerId="ADAL" clId="{76BB1657-42BB-46C3-8766-0B36E8895E2A}" dt="2021-11-09T07:57:40.171" v="604" actId="6549"/>
        <pc:sldMkLst>
          <pc:docMk/>
          <pc:sldMk cId="4075568465" sldId="561"/>
        </pc:sldMkLst>
      </pc:sldChg>
      <pc:sldChg chg="modNotesTx">
        <pc:chgData name="Liesbeth Baartman" userId="b3141370-4421-4760-b27d-f66de85c6b36" providerId="ADAL" clId="{76BB1657-42BB-46C3-8766-0B36E8895E2A}" dt="2021-11-09T07:57:44.728" v="605" actId="6549"/>
        <pc:sldMkLst>
          <pc:docMk/>
          <pc:sldMk cId="1759575391" sldId="562"/>
        </pc:sldMkLst>
      </pc:sldChg>
      <pc:sldChg chg="modNotesTx">
        <pc:chgData name="Liesbeth Baartman" userId="b3141370-4421-4760-b27d-f66de85c6b36" providerId="ADAL" clId="{76BB1657-42BB-46C3-8766-0B36E8895E2A}" dt="2021-11-09T07:57:47.706" v="606" actId="6549"/>
        <pc:sldMkLst>
          <pc:docMk/>
          <pc:sldMk cId="1535908806" sldId="563"/>
        </pc:sldMkLst>
      </pc:sldChg>
      <pc:sldChg chg="modNotesTx">
        <pc:chgData name="Liesbeth Baartman" userId="b3141370-4421-4760-b27d-f66de85c6b36" providerId="ADAL" clId="{76BB1657-42BB-46C3-8766-0B36E8895E2A}" dt="2021-11-09T07:57:50.111" v="607" actId="6549"/>
        <pc:sldMkLst>
          <pc:docMk/>
          <pc:sldMk cId="2668636548" sldId="564"/>
        </pc:sldMkLst>
      </pc:sldChg>
      <pc:sldChg chg="modNotesTx">
        <pc:chgData name="Liesbeth Baartman" userId="b3141370-4421-4760-b27d-f66de85c6b36" providerId="ADAL" clId="{76BB1657-42BB-46C3-8766-0B36E8895E2A}" dt="2021-11-09T07:57:53.195" v="608" actId="6549"/>
        <pc:sldMkLst>
          <pc:docMk/>
          <pc:sldMk cId="1937531753" sldId="565"/>
        </pc:sldMkLst>
      </pc:sldChg>
      <pc:sldChg chg="modNotesTx">
        <pc:chgData name="Liesbeth Baartman" userId="b3141370-4421-4760-b27d-f66de85c6b36" providerId="ADAL" clId="{76BB1657-42BB-46C3-8766-0B36E8895E2A}" dt="2021-11-09T07:57:56.538" v="609" actId="6549"/>
        <pc:sldMkLst>
          <pc:docMk/>
          <pc:sldMk cId="2184483062" sldId="566"/>
        </pc:sldMkLst>
      </pc:sldChg>
      <pc:sldChg chg="modNotesTx">
        <pc:chgData name="Liesbeth Baartman" userId="b3141370-4421-4760-b27d-f66de85c6b36" providerId="ADAL" clId="{76BB1657-42BB-46C3-8766-0B36E8895E2A}" dt="2021-11-09T07:58:00.138" v="610" actId="6549"/>
        <pc:sldMkLst>
          <pc:docMk/>
          <pc:sldMk cId="1879538329" sldId="567"/>
        </pc:sldMkLst>
      </pc:sldChg>
      <pc:sldChg chg="modNotesTx">
        <pc:chgData name="Liesbeth Baartman" userId="b3141370-4421-4760-b27d-f66de85c6b36" providerId="ADAL" clId="{76BB1657-42BB-46C3-8766-0B36E8895E2A}" dt="2021-11-09T07:58:07.089" v="611" actId="6549"/>
        <pc:sldMkLst>
          <pc:docMk/>
          <pc:sldMk cId="2443491484" sldId="568"/>
        </pc:sldMkLst>
      </pc:sldChg>
      <pc:sldChg chg="modSp mod">
        <pc:chgData name="Liesbeth Baartman" userId="b3141370-4421-4760-b27d-f66de85c6b36" providerId="ADAL" clId="{76BB1657-42BB-46C3-8766-0B36E8895E2A}" dt="2021-10-29T13:42:52.025" v="498" actId="313"/>
        <pc:sldMkLst>
          <pc:docMk/>
          <pc:sldMk cId="3422277107" sldId="571"/>
        </pc:sldMkLst>
        <pc:spChg chg="mod">
          <ac:chgData name="Liesbeth Baartman" userId="b3141370-4421-4760-b27d-f66de85c6b36" providerId="ADAL" clId="{76BB1657-42BB-46C3-8766-0B36E8895E2A}" dt="2021-10-29T13:27:33.048" v="61" actId="14100"/>
          <ac:spMkLst>
            <pc:docMk/>
            <pc:sldMk cId="3422277107" sldId="571"/>
            <ac:spMk id="2" creationId="{4EC15B7E-BE24-478E-AE9E-054A2719B500}"/>
          </ac:spMkLst>
        </pc:spChg>
        <pc:spChg chg="mod">
          <ac:chgData name="Liesbeth Baartman" userId="b3141370-4421-4760-b27d-f66de85c6b36" providerId="ADAL" clId="{76BB1657-42BB-46C3-8766-0B36E8895E2A}" dt="2021-10-29T13:42:52.025" v="498" actId="313"/>
          <ac:spMkLst>
            <pc:docMk/>
            <pc:sldMk cId="3422277107" sldId="571"/>
            <ac:spMk id="3" creationId="{4409DC13-4CD3-4939-A661-30026BE2FC72}"/>
          </ac:spMkLst>
        </pc:spChg>
      </pc:sldChg>
      <pc:sldChg chg="del mod modShow">
        <pc:chgData name="Liesbeth Baartman" userId="b3141370-4421-4760-b27d-f66de85c6b36" providerId="ADAL" clId="{76BB1657-42BB-46C3-8766-0B36E8895E2A}" dt="2021-11-09T07:58:17.971" v="620" actId="47"/>
        <pc:sldMkLst>
          <pc:docMk/>
          <pc:sldMk cId="4093132107" sldId="5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3ACC5-ABA0-41A9-B8DC-A5A9369D8DB5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C1BE3-DDB0-4965-9786-06D5435E39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1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68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951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581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19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931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429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72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948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741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430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C1BE3-DDB0-4965-9786-06D5435E39E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69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C1BE3-DDB0-4965-9786-06D5435E39E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42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C1BE3-DDB0-4965-9786-06D5435E39E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1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C1BE3-DDB0-4965-9786-06D5435E39E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5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C1BE3-DDB0-4965-9786-06D5435E39E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71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188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092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151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1BE3-DDB0-4965-9786-06D5435E39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23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30E6A-2DF6-4FCA-B37D-528DEA74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4DBD51-C967-48C6-B976-43CD35573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B4B7AC-625B-41CF-95A6-BDC45645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FE86F-4E05-4CE7-91D0-C19B77F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A42B0C-DA80-41F5-A022-25A311B0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9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5A6F5-FBCF-4AE3-BBC3-3E686D99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04C598-6953-4BE6-8DDC-56E855A94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079C42-066A-4411-A7C2-012F064F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EEF166-D645-4E9B-85E6-778ECE7B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3DE452-3000-464F-B8FE-D55717D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07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3D54ABA-1773-4357-BF6F-B087CA685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F878C8-71B8-4ACD-9A1A-3BE2E5520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3A6355-FAA7-467D-96C9-E977F958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0730-4065-449F-B919-84905414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C1903F-9B04-419D-988F-F9BC1E00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84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115" y="1122363"/>
            <a:ext cx="5911703" cy="105731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116" y="2477386"/>
            <a:ext cx="5911702" cy="2780414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15725" y="6689725"/>
            <a:ext cx="1200150" cy="168275"/>
          </a:xfrm>
        </p:spPr>
        <p:txBody>
          <a:bodyPr/>
          <a:lstStyle>
            <a:lvl1pPr>
              <a:defRPr sz="900"/>
            </a:lvl1pPr>
          </a:lstStyle>
          <a:p>
            <a:fld id="{6B041B9B-B13E-9F46-916C-0D8D0337C357}" type="datetimeFigureOut">
              <a:rPr lang="nl-NL" smtClean="0"/>
              <a:pPr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-66675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05B8A1-CCFC-924E-AC9D-38EEE6EE935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35727EF-33F4-4CB6-BB5A-E45853088234}"/>
              </a:ext>
            </a:extLst>
          </p:cNvPr>
          <p:cNvCxnSpPr/>
          <p:nvPr userDrawn="1"/>
        </p:nvCxnSpPr>
        <p:spPr>
          <a:xfrm>
            <a:off x="691115" y="2179674"/>
            <a:ext cx="346621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3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420AB-F65A-4246-881E-465E1924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B47308-DD19-4E6C-B361-0D222CD8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D5553D-C705-4866-850A-A9831B4C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AB6033-EDDF-4060-8C9B-A2C21C93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FF4F79-B944-471B-BF24-9AF49C7D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16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9DF98-EE4C-4346-A179-94717F84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25015A-7088-46B7-BDDD-76BC2CF9E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60C8AE-6472-44EF-BE53-4AC89BC0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613116-763B-4BE0-B5D3-DF9812BE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E4D109-BEDC-4D4C-BFF2-BBFAC3AA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55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AA848-48EF-4C1B-AB61-396CFBB8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5C67EF-60D3-425E-8EC9-3DC511B33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0823CD-B593-49C6-9487-B5D37B078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53142A-938B-4B73-BD43-AA7DFC75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9EF336-E1ED-423C-B795-20317A82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BC0CE4-6663-4CFE-AD3A-0DB854C5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37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8C2B6-155F-4FFD-B3EE-753EECA4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A88C63-16E6-44D1-AF9F-6D7F8A003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08310D-2935-407A-977C-A6B3898AB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30E770A-1755-4C8F-91DA-C79CEEE50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CA0EE3-4182-4BE2-BCD9-B0A6AC617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75F459-F046-4AE9-9018-9BDBDE83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392EB5F-9BE7-4A76-9707-13D05C04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DB7570-71A0-467F-8465-498AA97F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63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86AB3-FF88-4BF7-99B1-669FE303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451298-76B1-4306-BE8C-65DDBF26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224963-2947-4039-9DDC-AD32C290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194E7C-58D9-4BB1-B9F4-8141AA08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1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363CF9-3F23-46C8-B037-C0D26466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555AAE-8816-4B06-9079-86B484EF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E47C57-619B-40CA-90E6-F6A37A97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28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70AC9-1FC2-4AA4-9972-4D556526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011FC8-1A66-4285-BE33-EB83AC752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9623DD-7C48-414A-8A6D-93EFB6276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A5C0BC-BD92-4974-8CC4-C961133D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B24077-D902-4BF7-9BEA-7A2772AA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C4CDCB-FD87-4A8C-B55B-B009EC25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41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D9451-568C-48E3-ABF6-ECC9E06F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201CE0-D6B0-4D6E-A2F5-01DE72543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2BBAB7-59DE-4599-AC50-D0B023AF6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ECC6D2-DE0C-4368-AA27-0E084937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2167DD-B80D-4FB8-ACE7-C4FCF0F6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41378F-068F-473D-9745-E61A1303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41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1E53C0-8A7F-43ED-910C-9FF9DD71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272CE-7E3B-41E8-8655-59D4386C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73E197-DA81-4124-916C-B0E3D9F64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88AD-5EB6-4ADE-8C3B-8B6480B6CDBC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869BBB-2FEC-4510-8F86-6FF62F2A3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4AD1E4-873A-4C08-9391-A36BB2571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30EE-4C4F-41A0-985E-FE4092CE1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65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3BC25640-D4C1-304C-9D38-BD984EEF1B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4164" y="1307805"/>
            <a:ext cx="8067320" cy="53782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63262"/>
            <a:ext cx="5484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Naam opleiding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86470"/>
            <a:ext cx="548434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Naam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1B9B-B13E-9F46-916C-0D8D0337C357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88667B0-32A2-EE44-9DB0-F4D8C6CB96A5}"/>
              </a:ext>
            </a:extLst>
          </p:cNvPr>
          <p:cNvSpPr/>
          <p:nvPr userDrawn="1"/>
        </p:nvSpPr>
        <p:spPr>
          <a:xfrm>
            <a:off x="0" y="6311900"/>
            <a:ext cx="5189838" cy="573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F26C16A-CF42-1D4C-8809-AE5850329602}"/>
              </a:ext>
            </a:extLst>
          </p:cNvPr>
          <p:cNvSpPr/>
          <p:nvPr userDrawn="1"/>
        </p:nvSpPr>
        <p:spPr>
          <a:xfrm>
            <a:off x="5189838" y="6318356"/>
            <a:ext cx="679622" cy="365126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A6C7D80-F41A-7F42-B6A7-50587ABFA4A3}"/>
              </a:ext>
            </a:extLst>
          </p:cNvPr>
          <p:cNvSpPr/>
          <p:nvPr userDrawn="1"/>
        </p:nvSpPr>
        <p:spPr>
          <a:xfrm>
            <a:off x="5189838" y="6683482"/>
            <a:ext cx="7002162" cy="174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5EB5D79-210A-8345-84D4-98FD0CD088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2" b="89535" l="6091" r="89848">
                        <a14:foregroundMark x1="6091" y1="18605" x2="6599" y2="66279"/>
                        <a14:foregroundMark x1="31472" y1="58140" x2="31472" y2="58140"/>
                        <a14:foregroundMark x1="80711" y1="88372" x2="80711" y2="883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617" y="6402512"/>
            <a:ext cx="1053873" cy="455488"/>
          </a:xfrm>
          <a:prstGeom prst="rect">
            <a:avLst/>
          </a:prstGeom>
        </p:spPr>
      </p:pic>
      <p:pic>
        <p:nvPicPr>
          <p:cNvPr id="14" name="Afbeelding 1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826AE4C-4103-4A4D-8B30-E8FCF8D2E6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6176" y1="34426" x2="16176" y2="65574"/>
                        <a14:foregroundMark x1="16176" y1="27869" x2="16176" y2="27869"/>
                        <a14:foregroundMark x1="14706" y1="19672" x2="14706" y2="19672"/>
                        <a14:foregroundMark x1="16176" y1="77049" x2="16176" y2="77049"/>
                        <a14:foregroundMark x1="33824" y1="75410" x2="33824" y2="75410"/>
                        <a14:foregroundMark x1="36765" y1="32787" x2="36765" y2="32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33" y="6379771"/>
            <a:ext cx="541805" cy="487625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5F02EC9-9AB9-E441-8EE0-1A225D916EB7}"/>
              </a:ext>
            </a:extLst>
          </p:cNvPr>
          <p:cNvSpPr/>
          <p:nvPr userDrawn="1"/>
        </p:nvSpPr>
        <p:spPr>
          <a:xfrm>
            <a:off x="7002162" y="0"/>
            <a:ext cx="5189838" cy="5668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>
                <a:latin typeface="Avenir Book" panose="02000503020000020003" pitchFamily="2" charset="0"/>
              </a:rPr>
              <a:t>Leernetwerk Programmatisch Toetsen</a:t>
            </a:r>
          </a:p>
        </p:txBody>
      </p:sp>
      <p:sp>
        <p:nvSpPr>
          <p:cNvPr id="16" name="Rechthoekige driehoek 15">
            <a:extLst>
              <a:ext uri="{FF2B5EF4-FFF2-40B4-BE49-F238E27FC236}">
                <a16:creationId xmlns:a16="http://schemas.microsoft.com/office/drawing/2014/main" id="{2BA53770-11C6-EE41-82C0-56A964CED8FD}"/>
              </a:ext>
            </a:extLst>
          </p:cNvPr>
          <p:cNvSpPr/>
          <p:nvPr userDrawn="1"/>
        </p:nvSpPr>
        <p:spPr>
          <a:xfrm rot="10800000">
            <a:off x="6322540" y="136525"/>
            <a:ext cx="679622" cy="43031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6149CCA-0D96-FB41-B150-681C2DB3AC76}"/>
              </a:ext>
            </a:extLst>
          </p:cNvPr>
          <p:cNvSpPr/>
          <p:nvPr userDrawn="1"/>
        </p:nvSpPr>
        <p:spPr>
          <a:xfrm rot="10800000">
            <a:off x="0" y="-7285"/>
            <a:ext cx="7002162" cy="1706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2414" y="9297"/>
            <a:ext cx="509586" cy="162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05B8A1-CCFC-924E-AC9D-38EEE6EE93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87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vanschiltmol@han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liesbeth.baartman@hu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qpkk512krN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44209A-A769-4316-AD99-737DDCF16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400" dirty="0"/>
              <a:t>Programmatisch toetsen</a:t>
            </a:r>
            <a:br>
              <a:rPr lang="nl-NL" sz="4400" dirty="0"/>
            </a:br>
            <a:r>
              <a:rPr lang="nl-NL" sz="4400" dirty="0"/>
              <a:t/>
            </a:r>
            <a:br>
              <a:rPr lang="nl-NL" sz="4400" dirty="0"/>
            </a:br>
            <a:r>
              <a:rPr lang="nl-NL" sz="2800" dirty="0"/>
              <a:t>Ontwerpvraagstukken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B40466-4358-4F95-A1FD-7DE95B6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1800" dirty="0">
                <a:latin typeface="+mj-lt"/>
              </a:rPr>
              <a:t>Tamara van Schilt-Mol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1800" dirty="0">
                <a:latin typeface="+mj-lt"/>
                <a:hlinkClick r:id="rId3"/>
              </a:rPr>
              <a:t>Tamara.vanschiltmol@han.nl</a:t>
            </a:r>
            <a:endParaRPr lang="nl-NL" sz="18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nl-NL" sz="18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1800" dirty="0">
                <a:latin typeface="+mj-lt"/>
              </a:rPr>
              <a:t>Liesbeth Baartman</a:t>
            </a:r>
            <a:br>
              <a:rPr lang="nl-NL" sz="1800" dirty="0">
                <a:latin typeface="+mj-lt"/>
              </a:rPr>
            </a:br>
            <a:r>
              <a:rPr lang="nl-NL" sz="1800" dirty="0">
                <a:latin typeface="+mj-lt"/>
                <a:hlinkClick r:id="rId4"/>
              </a:rPr>
              <a:t>liesbeth.baartman@hu.nl</a:t>
            </a:r>
            <a:r>
              <a:rPr lang="nl-NL" sz="1800" dirty="0">
                <a:latin typeface="+mj-lt"/>
              </a:rPr>
              <a:t> </a:t>
            </a:r>
          </a:p>
          <a:p>
            <a:pPr algn="l"/>
            <a:endParaRPr lang="nl-NL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DC6614F-CED5-48F7-98EB-E4F1078F4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605" y="625683"/>
            <a:ext cx="8668512" cy="55845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763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Principe 3</a:t>
            </a:r>
            <a:r>
              <a:rPr lang="nl-NL" sz="3600" baseline="60000" dirty="0"/>
              <a:t>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040000" cy="38102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+mj-lt"/>
              </a:rPr>
              <a:t>De leeropbrengsten of het competentieraamwerk vormen de ruggengraat van het toetsprogramma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5" name="Afbeelding 4" descr="Afbeelding met tekst, visitekaartje, vectorafbeeldingen&#10;&#10;Automatisch gegenereerde beschrijving">
            <a:extLst>
              <a:ext uri="{FF2B5EF4-FFF2-40B4-BE49-F238E27FC236}">
                <a16:creationId xmlns:a16="http://schemas.microsoft.com/office/drawing/2014/main" id="{0251EB7D-8A81-45AA-B823-6B053357D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98" y="189000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6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191A755-4D08-4947-96B1-1B1847B91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71"/>
          <a:stretch/>
        </p:blipFill>
        <p:spPr>
          <a:xfrm>
            <a:off x="3403532" y="-204"/>
            <a:ext cx="8788468" cy="67190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Principe 3</a:t>
            </a:r>
            <a:r>
              <a:rPr lang="nl-NL" sz="3600" baseline="60000" dirty="0"/>
              <a:t>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040000" cy="38102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+mj-lt"/>
              </a:rPr>
              <a:t>De leeropbrengsten of het competentieraamwerk vormen de ruggengraat van het toetsprogramma</a:t>
            </a:r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75957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Principe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040000" cy="38102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+mj-lt"/>
              </a:rPr>
              <a:t>Er is een constante dialoog over het gebruik van feedback over zelfsturing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C5CCD4A-CD4E-4895-A5CD-673D6EE5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98" y="189000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0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Principe 5</a:t>
            </a:r>
            <a:r>
              <a:rPr lang="nl-NL" sz="3600" baseline="60000" dirty="0"/>
              <a:t>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040000" cy="38102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+mj-lt"/>
              </a:rPr>
              <a:t>Het aantal datapunten en de zwaarte van de beslissing zijn proportioneel aan elkaar gerelateerd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6F512F0-BAE9-4E7A-8753-C02C32F4B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00" y="189000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ABA70D0-A53D-42EE-80BB-B04059694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42" y="4208033"/>
            <a:ext cx="8364716" cy="21921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Principe 5</a:t>
            </a:r>
            <a:r>
              <a:rPr lang="nl-NL" sz="3600" baseline="60000" dirty="0"/>
              <a:t>(2) </a:t>
            </a:r>
            <a:endParaRPr lang="nl-NL" sz="2000" baseline="60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040000" cy="38102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+mj-lt"/>
              </a:rPr>
              <a:t>Het aantal datapunten en de zwaarte van de beslissing zijn proportioneel aan elkaar gerelateerd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1587FE-5A3C-4C00-BB22-FA98FAAC0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477" y="1072417"/>
            <a:ext cx="6350042" cy="30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3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Principe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040000" cy="38102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+mj-lt"/>
              </a:rPr>
              <a:t>De zwaarte van beslissing is leidend voor de hoeveelheid benodigde beoordelaarsexpertise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40BFEC5-3E49-4F6E-B40F-24CDF7ED9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98" y="189000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8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BEE86A0-4BE9-4409-8F36-6C17C8C4B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83" y="635754"/>
            <a:ext cx="8668512" cy="57790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620632" cy="1124712"/>
          </a:xfrm>
        </p:spPr>
        <p:txBody>
          <a:bodyPr anchor="b">
            <a:normAutofit/>
          </a:bodyPr>
          <a:lstStyle/>
          <a:p>
            <a:r>
              <a:rPr lang="nl-NL" sz="3600"/>
              <a:t>Geleerde lessen 1: </a:t>
            </a:r>
            <a:br>
              <a:rPr lang="nl-NL" sz="3600"/>
            </a:br>
            <a:r>
              <a:rPr lang="nl-NL" sz="3600"/>
              <a:t>geen doel, maar middel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664732" cy="39957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800" dirty="0">
                <a:latin typeface="+mj-lt"/>
              </a:rPr>
              <a:t>Passend bij visie op leren en beroep</a:t>
            </a:r>
          </a:p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r>
              <a:rPr lang="nl-NL" sz="1800" dirty="0">
                <a:latin typeface="+mj-lt"/>
              </a:rPr>
              <a:t>Eigenaarschap en zelfsturing studenten</a:t>
            </a:r>
          </a:p>
          <a:p>
            <a:r>
              <a:rPr lang="nl-NL" sz="1800" dirty="0">
                <a:latin typeface="+mj-lt"/>
              </a:rPr>
              <a:t>Langere leerlijnen, geen horden lopen</a:t>
            </a: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953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1D4FBA5-4087-4D9D-81E3-44B9ADF3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16" y="2080227"/>
            <a:ext cx="5465291" cy="3616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91214E-59F2-4F02-8F6A-66D2A562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6089865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Geleerde lessen 2: </a:t>
            </a:r>
            <a:br>
              <a:rPr lang="nl-NL" sz="3600" dirty="0"/>
            </a:br>
            <a:r>
              <a:rPr lang="nl-NL" sz="3600" dirty="0"/>
              <a:t>geen recept, maar een concept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7F5AE3-9EDC-488C-8C5A-C150189E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3"/>
            <a:ext cx="5127339" cy="36164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000">
                <a:latin typeface="+mj-lt"/>
              </a:rPr>
              <a:t>Eigen, soms pragmatische keuzes</a:t>
            </a:r>
          </a:p>
          <a:p>
            <a:pPr marL="0" indent="0">
              <a:buNone/>
            </a:pPr>
            <a:endParaRPr lang="nl-NL" sz="2000">
              <a:latin typeface="+mj-lt"/>
            </a:endParaRPr>
          </a:p>
          <a:p>
            <a:r>
              <a:rPr lang="nl-NL" sz="2000">
                <a:latin typeface="+mj-lt"/>
              </a:rPr>
              <a:t>Partiele implementatie</a:t>
            </a:r>
          </a:p>
          <a:p>
            <a:r>
              <a:rPr lang="nl-NL" sz="2000">
                <a:latin typeface="+mj-lt"/>
              </a:rPr>
              <a:t>OER / regelgeving</a:t>
            </a:r>
          </a:p>
          <a:p>
            <a:r>
              <a:rPr lang="nl-NL" sz="2000">
                <a:latin typeface="+mj-lt"/>
              </a:rPr>
              <a:t>Omvang eenheden</a:t>
            </a:r>
          </a:p>
          <a:p>
            <a:r>
              <a:rPr lang="nl-NL" sz="2000">
                <a:latin typeface="+mj-lt"/>
              </a:rPr>
              <a:t>Aantal en onafhankelijkheid examinatoren</a:t>
            </a:r>
          </a:p>
          <a:p>
            <a:r>
              <a:rPr lang="nl-NL" sz="2000">
                <a:latin typeface="+mj-lt"/>
              </a:rPr>
              <a:t>Aantal datapunten</a:t>
            </a:r>
          </a:p>
        </p:txBody>
      </p:sp>
    </p:spTree>
    <p:extLst>
      <p:ext uri="{BB962C8B-B14F-4D97-AF65-F5344CB8AC3E}">
        <p14:creationId xmlns:p14="http://schemas.microsoft.com/office/powerpoint/2010/main" val="244349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1D4FBA5-4087-4D9D-81E3-44B9ADF3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08" y="1659754"/>
            <a:ext cx="6297999" cy="40707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91214E-59F2-4F02-8F6A-66D2A562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6089865" cy="1124712"/>
          </a:xfrm>
        </p:spPr>
        <p:txBody>
          <a:bodyPr anchor="b">
            <a:normAutofit/>
          </a:bodyPr>
          <a:lstStyle/>
          <a:p>
            <a:r>
              <a:rPr lang="nl-NL" sz="3600"/>
              <a:t>Geleerde lessen 3: </a:t>
            </a:r>
            <a:br>
              <a:rPr lang="nl-NL" sz="3600"/>
            </a:br>
            <a:r>
              <a:rPr lang="nl-NL" sz="3600"/>
              <a:t>omdenken vereist!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7F5AE3-9EDC-488C-8C5A-C150189E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3"/>
            <a:ext cx="5127339" cy="36164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000">
                <a:latin typeface="+mj-lt"/>
              </a:rPr>
              <a:t>Oude denkbeelden moeten veranderen. Een complex proces.</a:t>
            </a:r>
          </a:p>
          <a:p>
            <a:pPr marL="0" indent="0">
              <a:buNone/>
            </a:pPr>
            <a:endParaRPr lang="nl-NL" sz="2000">
              <a:latin typeface="+mj-lt"/>
            </a:endParaRPr>
          </a:p>
          <a:p>
            <a:r>
              <a:rPr lang="nl-NL" sz="2000">
                <a:latin typeface="+mj-lt"/>
              </a:rPr>
              <a:t>Fouten durven maken</a:t>
            </a:r>
          </a:p>
          <a:p>
            <a:r>
              <a:rPr lang="nl-NL" sz="2000">
                <a:latin typeface="+mj-lt"/>
              </a:rPr>
              <a:t>Feedback om van te leren, niet om iets aan te tonen</a:t>
            </a:r>
          </a:p>
          <a:p>
            <a:r>
              <a:rPr lang="nl-NL" sz="2000">
                <a:latin typeface="+mj-lt"/>
              </a:rPr>
              <a:t>Zelf regie leren nemen</a:t>
            </a:r>
          </a:p>
          <a:p>
            <a:r>
              <a:rPr lang="nl-NL" sz="2000">
                <a:latin typeface="+mj-lt"/>
              </a:rPr>
              <a:t>Denken in losse vakken</a:t>
            </a:r>
          </a:p>
          <a:p>
            <a:r>
              <a:rPr lang="nl-NL" sz="2000">
                <a:latin typeface="+mj-lt"/>
              </a:rPr>
              <a:t>Denken in cijfers, inzicht in ontwikkeling student</a:t>
            </a:r>
          </a:p>
          <a:p>
            <a:endParaRPr lang="nl-NL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76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399689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Vragen?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89FC020-7BD5-4D3A-A661-AA18E9482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-1" r="15747" b="-1"/>
          <a:stretch/>
        </p:blipFill>
        <p:spPr>
          <a:xfrm>
            <a:off x="4671392" y="10"/>
            <a:ext cx="751908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066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B73F08-AED2-421B-A896-D792C5C8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88" y="515438"/>
            <a:ext cx="8668512" cy="5584573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3600"/>
              <a:t>Programma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704853" cy="3810232"/>
          </a:xfrm>
        </p:spPr>
        <p:txBody>
          <a:bodyPr anchor="t">
            <a:normAutofit/>
          </a:bodyPr>
          <a:lstStyle/>
          <a:p>
            <a:pPr lvl="0"/>
            <a:r>
              <a:rPr lang="nl-NL" sz="2000" i="1" dirty="0">
                <a:latin typeface="+mj-lt"/>
              </a:rPr>
              <a:t>6 principes van programmatisch toetsen</a:t>
            </a:r>
          </a:p>
          <a:p>
            <a:pPr lvl="0"/>
            <a:r>
              <a:rPr lang="nl-NL" sz="2000" i="1" dirty="0">
                <a:latin typeface="+mj-lt"/>
              </a:rPr>
              <a:t>Gesprek over ontwerpvraagstukken aan de hand van misconcepties</a:t>
            </a:r>
          </a:p>
          <a:p>
            <a:pPr lvl="0"/>
            <a:endParaRPr lang="nl-NL" sz="2000" dirty="0">
              <a:latin typeface="+mj-lt"/>
            </a:endParaRPr>
          </a:p>
          <a:p>
            <a:pPr marL="0" lvl="0" indent="0">
              <a:buNone/>
            </a:pPr>
            <a:endParaRPr lang="nl-NL" sz="2000" dirty="0">
              <a:latin typeface="+mj-lt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69899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B73F08-AED2-421B-A896-D792C5C8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88" y="515438"/>
            <a:ext cx="8668512" cy="5584573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482775" cy="1124712"/>
          </a:xfrm>
        </p:spPr>
        <p:txBody>
          <a:bodyPr anchor="b">
            <a:normAutofit fontScale="90000"/>
          </a:bodyPr>
          <a:lstStyle/>
          <a:p>
            <a:r>
              <a:rPr lang="nl-NL" sz="3600" dirty="0"/>
              <a:t>In gesprek over ontwerpvraagstukken </a:t>
            </a:r>
            <a:r>
              <a:rPr lang="nl-NL" sz="3600" dirty="0" err="1"/>
              <a:t>a.h.v</a:t>
            </a:r>
            <a:r>
              <a:rPr lang="nl-NL" sz="3600" dirty="0"/>
              <a:t>. misconcepties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704853" cy="3810232"/>
          </a:xfrm>
        </p:spPr>
        <p:txBody>
          <a:bodyPr anchor="t">
            <a:normAutofit/>
          </a:bodyPr>
          <a:lstStyle/>
          <a:p>
            <a:pPr lvl="0"/>
            <a:r>
              <a:rPr lang="nl-NL" sz="2000" dirty="0">
                <a:latin typeface="+mj-lt"/>
              </a:rPr>
              <a:t>Welke misconcepties herken je bij collega’s en/of jezelf?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>
                <a:latin typeface="+mj-lt"/>
              </a:rPr>
              <a:t>Bespreek en schrijf de belangrijkste misconcepties in het midden van jullie flap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Kies 1 of 2 misconcepties, en bedenk welk ontwerpvraagstuk hierbij hoort.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>
                <a:latin typeface="+mj-lt"/>
              </a:rPr>
              <a:t>Bespreek en noteer jullie ideeën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>
                <a:latin typeface="+mj-lt"/>
              </a:rPr>
              <a:t>Noteer vraag om in te brengen voor centrale gesprek</a:t>
            </a:r>
          </a:p>
          <a:p>
            <a:pPr marL="0" lvl="0" indent="0">
              <a:buNone/>
            </a:pPr>
            <a:endParaRPr lang="nl-NL" sz="2000" dirty="0">
              <a:latin typeface="+mj-lt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42227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704853" cy="3810232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nl-NL" sz="2000" dirty="0">
                <a:latin typeface="+mj-lt"/>
              </a:rPr>
              <a:t>van toetsprogramma</a:t>
            </a:r>
          </a:p>
          <a:p>
            <a:pPr marL="0" lvl="0" indent="0">
              <a:buNone/>
            </a:pPr>
            <a:r>
              <a:rPr lang="nl-NL" sz="2000" dirty="0">
                <a:latin typeface="+mj-lt"/>
              </a:rPr>
              <a:t>naar programmatisch toetsen</a:t>
            </a:r>
          </a:p>
          <a:p>
            <a:pPr marL="0" lvl="0" indent="0">
              <a:buNone/>
            </a:pPr>
            <a:endParaRPr lang="nl-NL" sz="2000" dirty="0">
              <a:latin typeface="+mj-lt"/>
            </a:endParaRPr>
          </a:p>
          <a:p>
            <a:endParaRPr lang="nl-NL" sz="1600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401A151E-C195-4D16-B45F-60DF4C72FE3C}"/>
              </a:ext>
            </a:extLst>
          </p:cNvPr>
          <p:cNvSpPr txBox="1"/>
          <p:nvPr/>
        </p:nvSpPr>
        <p:spPr>
          <a:xfrm>
            <a:off x="3344275" y="183598"/>
            <a:ext cx="9144000" cy="51013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13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750" b="1" dirty="0">
              <a:solidFill>
                <a:prstClr val="white"/>
              </a:solidFill>
            </a:endParaRPr>
          </a:p>
          <a:p>
            <a:pPr algn="r"/>
            <a:endParaRPr lang="nl-NL" sz="3600" b="1" dirty="0">
              <a:solidFill>
                <a:prstClr val="white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F85D89-0566-4969-B55D-2EBB0905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68" y="2228240"/>
            <a:ext cx="7816039" cy="3738880"/>
          </a:xfrm>
          <a:prstGeom prst="rect">
            <a:avLst/>
          </a:prstGeom>
          <a:noFill/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E5A3E7-1544-4395-9951-F556EECFD30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9330" y1="43403" x2="19330" y2="43403"/>
                        <a14:foregroundMark x1="32732" y1="69097" x2="32732" y2="690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1057" y="2019484"/>
            <a:ext cx="3252880" cy="24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59072C0-4086-408E-A82D-2CA331A60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38226"/>
              </p:ext>
            </p:extLst>
          </p:nvPr>
        </p:nvGraphicFramePr>
        <p:xfrm>
          <a:off x="371094" y="1889211"/>
          <a:ext cx="11449812" cy="4447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4906">
                  <a:extLst>
                    <a:ext uri="{9D8B030D-6E8A-4147-A177-3AD203B41FA5}">
                      <a16:colId xmlns:a16="http://schemas.microsoft.com/office/drawing/2014/main" val="72665809"/>
                    </a:ext>
                  </a:extLst>
                </a:gridCol>
                <a:gridCol w="5724906">
                  <a:extLst>
                    <a:ext uri="{9D8B030D-6E8A-4147-A177-3AD203B41FA5}">
                      <a16:colId xmlns:a16="http://schemas.microsoft.com/office/drawing/2014/main" val="1729829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+mj-lt"/>
                        </a:rPr>
                        <a:t>‘conventionele modulaire aanpak’ </a:t>
                      </a:r>
                    </a:p>
                    <a:p>
                      <a:r>
                        <a:rPr lang="nl-NL" sz="1800" dirty="0">
                          <a:latin typeface="+mj-lt"/>
                        </a:rPr>
                        <a:t>(beheersingsleren)</a:t>
                      </a:r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+mj-lt"/>
                        </a:rPr>
                        <a:t>‘programmatisch toetsen’ </a:t>
                      </a:r>
                    </a:p>
                    <a:p>
                      <a:r>
                        <a:rPr lang="nl-NL" sz="1800" dirty="0">
                          <a:latin typeface="+mj-lt"/>
                        </a:rPr>
                        <a:t>(hele taakbenadering/holistische benadering)</a:t>
                      </a:r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5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latin typeface="+mj-lt"/>
                        </a:rPr>
                        <a:t>(elk onderdeel van) een thema wordt afgesloten met een toets en/of beroepsproduct</a:t>
                      </a:r>
                    </a:p>
                    <a:p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latin typeface="+mj-lt"/>
                        </a:rPr>
                        <a:t>geheel van toetsen geeft inzicht in de beheersing van het geheel van leeruitkomsten van de opleiding</a:t>
                      </a:r>
                    </a:p>
                    <a:p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52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latin typeface="+mj-lt"/>
                        </a:rPr>
                        <a:t>minimumgrens behaald = voldoende/geslaagd,  minimumgrens niet behaald = herkansing </a:t>
                      </a:r>
                    </a:p>
                    <a:p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latin typeface="+mj-lt"/>
                        </a:rPr>
                        <a:t>informatie uit toetsen kan zonder negatieve gevolgen worden gebruikt om het leerproces vorm te geven (fouten maken mag en is veilig)</a:t>
                      </a:r>
                    </a:p>
                    <a:p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1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latin typeface="+mj-lt"/>
                        </a:rPr>
                        <a:t>toetsen is gericht op leerdoelen/inhouden van het thema, iedere toets leidt tot een ‘zwaar besluit’</a:t>
                      </a:r>
                    </a:p>
                    <a:p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latin typeface="+mj-lt"/>
                        </a:rPr>
                        <a:t>samenhang binnen en tussen vakken, gerelateerd aan de beoogde leeruitkomsten van de opleiding</a:t>
                      </a:r>
                    </a:p>
                    <a:p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15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600" dirty="0">
                          <a:latin typeface="+mj-lt"/>
                        </a:rPr>
                        <a:t>werkt ‘leren voor de toets’ in de hand </a:t>
                      </a:r>
                    </a:p>
                    <a:p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</a:pPr>
                      <a:r>
                        <a:rPr lang="nl-NL" sz="1800" dirty="0">
                          <a:latin typeface="+mj-lt"/>
                        </a:rPr>
                        <a:t>leren vanuit een intrinsieke motivatie tot ontwikkeling</a:t>
                      </a:r>
                    </a:p>
                    <a:p>
                      <a:pPr lvl="0"/>
                      <a:endParaRPr lang="nl-NL" sz="800" dirty="0">
                        <a:latin typeface="+mj-lt"/>
                      </a:endParaRPr>
                    </a:p>
                    <a:p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3682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F6B9262-3C15-452F-9A99-9DD669E1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79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CFA1D6F-41BE-44C0-8289-46B340F7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38" y="120355"/>
            <a:ext cx="10458339" cy="6737645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831101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Programmatisch 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040000" cy="38102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Een integrale benadering van het ontwerp van een beoordelingsprogramma dat tot doel heeft de leer- en beslisfunctie en de kwaliteit van een opleiding te optimaliseren. </a:t>
            </a:r>
          </a:p>
          <a:p>
            <a:pPr marL="0" indent="0">
              <a:buNone/>
            </a:pPr>
            <a:endParaRPr lang="nl-NL" dirty="0">
              <a:solidFill>
                <a:prstClr val="black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1500" dirty="0"/>
              <a:t>(Van der Vleuten e.a., 2014)</a:t>
            </a:r>
            <a:endParaRPr lang="nl-NL" dirty="0"/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9" name="Content Placeholder 3">
            <a:hlinkClick r:id="rId4"/>
            <a:extLst>
              <a:ext uri="{FF2B5EF4-FFF2-40B4-BE49-F238E27FC236}">
                <a16:creationId xmlns:a16="http://schemas.microsoft.com/office/drawing/2014/main" id="{AC1D93FE-71FA-457B-A1D5-5431C38BA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080" y="5623850"/>
            <a:ext cx="1381593" cy="11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B73F08-AED2-421B-A896-D792C5C8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02" y="636713"/>
            <a:ext cx="8668512" cy="5584573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399689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Zes ontwerpprincipes</a:t>
            </a:r>
          </a:p>
        </p:txBody>
      </p:sp>
    </p:spTree>
    <p:extLst>
      <p:ext uri="{BB962C8B-B14F-4D97-AF65-F5344CB8AC3E}">
        <p14:creationId xmlns:p14="http://schemas.microsoft.com/office/powerpoint/2010/main" val="321366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77CC90C-2647-42D6-9D14-031AC5ADE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622AF1E-B574-4E06-AB4B-6A4EBDC2583D}"/>
              </a:ext>
            </a:extLst>
          </p:cNvPr>
          <p:cNvSpPr txBox="1"/>
          <p:nvPr/>
        </p:nvSpPr>
        <p:spPr>
          <a:xfrm>
            <a:off x="457200" y="6400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Studio Duikboot, Rik van Schendel</a:t>
            </a:r>
          </a:p>
        </p:txBody>
      </p:sp>
    </p:spTree>
    <p:extLst>
      <p:ext uri="{BB962C8B-B14F-4D97-AF65-F5344CB8AC3E}">
        <p14:creationId xmlns:p14="http://schemas.microsoft.com/office/powerpoint/2010/main" val="312141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Principe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040000" cy="38102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+mj-lt"/>
              </a:rPr>
              <a:t>Inzicht in de ontwikkeling van de student ontstaat door een mix van verschillende datapunten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9FEC9F-8355-4EE8-82A2-7ABC9077E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98" y="189000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15B7E-BE24-478E-AE9E-054A2719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3600" dirty="0"/>
              <a:t>Principe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09DC13-4CD3-4939-A661-30026BE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040000" cy="38102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+mj-lt"/>
              </a:rPr>
              <a:t>Elk datapunt is feedbackgericht en kent geen zak/slaag beslissingen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A2369F1-91B6-480E-8798-453993744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98" y="189000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704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AN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schets opleiding 2" id="{ECB3D82A-6C43-4378-9838-9B6FEF402A12}" vid="{AE780963-E46E-493B-BBD5-F85181EC46F3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0eba17c-3a46-4270-989d-447db88e51e8">
      <UserInfo>
        <DisplayName>liesbeth.baartman@hu.nl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8F19D5EDEC04FBEBE558EA9065B21" ma:contentTypeVersion="11" ma:contentTypeDescription="Een nieuw document maken." ma:contentTypeScope="" ma:versionID="bb122868ae656697384564382063f3e7">
  <xsd:schema xmlns:xsd="http://www.w3.org/2001/XMLSchema" xmlns:xs="http://www.w3.org/2001/XMLSchema" xmlns:p="http://schemas.microsoft.com/office/2006/metadata/properties" xmlns:ns2="da35095a-baf0-4b79-995b-097af47129ab" xmlns:ns3="c0eba17c-3a46-4270-989d-447db88e51e8" targetNamespace="http://schemas.microsoft.com/office/2006/metadata/properties" ma:root="true" ma:fieldsID="b49e0a79036646039c3d0f387234a02f" ns2:_="" ns3:_="">
    <xsd:import namespace="da35095a-baf0-4b79-995b-097af47129ab"/>
    <xsd:import namespace="c0eba17c-3a46-4270-989d-447db88e5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5095a-baf0-4b79-995b-097af4712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ba17c-3a46-4270-989d-447db88e5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11459C-4451-4F3C-8666-BB2072502AC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c0eba17c-3a46-4270-989d-447db88e51e8"/>
    <ds:schemaRef ds:uri="da35095a-baf0-4b79-995b-097af47129a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8EA475-701D-4EB2-B80F-24FC012564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EBBD88-DBFF-4F28-AAC9-28E443E73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5095a-baf0-4b79-995b-097af47129ab"/>
    <ds:schemaRef ds:uri="c0eba17c-3a46-4270-989d-447db88e5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502</Words>
  <Application>Microsoft Office PowerPoint</Application>
  <PresentationFormat>Breedbeeld</PresentationFormat>
  <Paragraphs>123</Paragraphs>
  <Slides>20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Avenir Book</vt:lpstr>
      <vt:lpstr>Calibri</vt:lpstr>
      <vt:lpstr>Calibri Light</vt:lpstr>
      <vt:lpstr>Symbol</vt:lpstr>
      <vt:lpstr>Kantoorthema</vt:lpstr>
      <vt:lpstr>HAN</vt:lpstr>
      <vt:lpstr>Programmatisch toetsen  Ontwerpvraagstukken</vt:lpstr>
      <vt:lpstr>Programma</vt:lpstr>
      <vt:lpstr>PowerPoint-presentatie</vt:lpstr>
      <vt:lpstr>PowerPoint-presentatie</vt:lpstr>
      <vt:lpstr>Programmatisch toetsen</vt:lpstr>
      <vt:lpstr>Zes ontwerpprincipes</vt:lpstr>
      <vt:lpstr>PowerPoint-presentatie</vt:lpstr>
      <vt:lpstr>Principe 1</vt:lpstr>
      <vt:lpstr>Principe 2</vt:lpstr>
      <vt:lpstr>Principe 3(1)</vt:lpstr>
      <vt:lpstr>Principe 3(2)</vt:lpstr>
      <vt:lpstr>Principe 4</vt:lpstr>
      <vt:lpstr>Principe 5(1)</vt:lpstr>
      <vt:lpstr>Principe 5(2) </vt:lpstr>
      <vt:lpstr>Principe 6</vt:lpstr>
      <vt:lpstr>Geleerde lessen 1:  geen doel, maar middel</vt:lpstr>
      <vt:lpstr>Geleerde lessen 2:  geen recept, maar een concept </vt:lpstr>
      <vt:lpstr>Geleerde lessen 3:  omdenken vereist! </vt:lpstr>
      <vt:lpstr>Vragen?</vt:lpstr>
      <vt:lpstr>In gesprek over ontwerpvraagstukken a.h.v. misconcepties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Programmatisch toetsen!  Voorbeelden en ervaringen uit de praktijk</dc:title>
  <dc:creator>Tamara van Schilt-Mol</dc:creator>
  <cp:lastModifiedBy>Maartje</cp:lastModifiedBy>
  <cp:revision>8</cp:revision>
  <dcterms:created xsi:type="dcterms:W3CDTF">2021-03-15T13:27:21Z</dcterms:created>
  <dcterms:modified xsi:type="dcterms:W3CDTF">2021-11-10T06:37:35Z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0x0101000758F19D5EDEC04FBEBE558EA9065B21</vt:lpwstr>
  </property>
</Properties>
</file>